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0" r:id="rId2"/>
    <p:sldId id="29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99FF66"/>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94660"/>
  </p:normalViewPr>
  <p:slideViewPr>
    <p:cSldViewPr snapToGrid="0">
      <p:cViewPr varScale="1">
        <p:scale>
          <a:sx n="78" d="100"/>
          <a:sy n="78" d="100"/>
        </p:scale>
        <p:origin x="98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 Brew" userId="d1e7c88c-b4f7-427a-98e9-2f389e3f00c3" providerId="ADAL" clId="{5B3FCFA3-1761-4E4F-BCFD-0EAB845758A1}"/>
    <pc:docChg chg="undo custSel addSld modSld">
      <pc:chgData name="Mrs R Brew" userId="d1e7c88c-b4f7-427a-98e9-2f389e3f00c3" providerId="ADAL" clId="{5B3FCFA3-1761-4E4F-BCFD-0EAB845758A1}" dt="2026-06-30T12:58:04.069" v="5855" actId="255"/>
      <pc:docMkLst>
        <pc:docMk/>
      </pc:docMkLst>
      <pc:sldChg chg="addSp delSp modSp mod">
        <pc:chgData name="Mrs R Brew" userId="d1e7c88c-b4f7-427a-98e9-2f389e3f00c3" providerId="ADAL" clId="{5B3FCFA3-1761-4E4F-BCFD-0EAB845758A1}" dt="2026-06-30T12:58:04.069" v="5855" actId="255"/>
        <pc:sldMkLst>
          <pc:docMk/>
          <pc:sldMk cId="640050396" sldId="290"/>
        </pc:sldMkLst>
        <pc:spChg chg="add mod">
          <ac:chgData name="Mrs R Brew" userId="d1e7c88c-b4f7-427a-98e9-2f389e3f00c3" providerId="ADAL" clId="{5B3FCFA3-1761-4E4F-BCFD-0EAB845758A1}" dt="2026-06-12T13:52:48.137" v="3215" actId="1076"/>
          <ac:spMkLst>
            <pc:docMk/>
            <pc:sldMk cId="640050396" sldId="290"/>
            <ac:spMk id="14" creationId="{08870E20-F1E2-568D-5E05-BB14A51D43C2}"/>
          </ac:spMkLst>
        </pc:spChg>
        <pc:spChg chg="add mod">
          <ac:chgData name="Mrs R Brew" userId="d1e7c88c-b4f7-427a-98e9-2f389e3f00c3" providerId="ADAL" clId="{5B3FCFA3-1761-4E4F-BCFD-0EAB845758A1}" dt="2026-06-12T13:53:00.999" v="3219" actId="1076"/>
          <ac:spMkLst>
            <pc:docMk/>
            <pc:sldMk cId="640050396" sldId="290"/>
            <ac:spMk id="15" creationId="{B67AE213-9435-4578-4C00-3A62FB968DAF}"/>
          </ac:spMkLst>
        </pc:spChg>
        <pc:spChg chg="add mod">
          <ac:chgData name="Mrs R Brew" userId="d1e7c88c-b4f7-427a-98e9-2f389e3f00c3" providerId="ADAL" clId="{5B3FCFA3-1761-4E4F-BCFD-0EAB845758A1}" dt="2026-06-12T13:53:08.997" v="3223" actId="14100"/>
          <ac:spMkLst>
            <pc:docMk/>
            <pc:sldMk cId="640050396" sldId="290"/>
            <ac:spMk id="16" creationId="{5E2A0C92-B2DF-9C5D-CA51-E025D2D6510A}"/>
          </ac:spMkLst>
        </pc:spChg>
        <pc:spChg chg="add mod">
          <ac:chgData name="Mrs R Brew" userId="d1e7c88c-b4f7-427a-98e9-2f389e3f00c3" providerId="ADAL" clId="{5B3FCFA3-1761-4E4F-BCFD-0EAB845758A1}" dt="2026-06-12T13:53:07.049" v="3222" actId="14100"/>
          <ac:spMkLst>
            <pc:docMk/>
            <pc:sldMk cId="640050396" sldId="290"/>
            <ac:spMk id="18" creationId="{DA3E5C5B-9B0E-6F4A-47A3-9C4E66133443}"/>
          </ac:spMkLst>
        </pc:spChg>
        <pc:spChg chg="mod">
          <ac:chgData name="Mrs R Brew" userId="d1e7c88c-b4f7-427a-98e9-2f389e3f00c3" providerId="ADAL" clId="{5B3FCFA3-1761-4E4F-BCFD-0EAB845758A1}" dt="2026-06-12T13:31:27.433" v="2821" actId="20577"/>
          <ac:spMkLst>
            <pc:docMk/>
            <pc:sldMk cId="640050396" sldId="290"/>
            <ac:spMk id="22" creationId="{75078F06-3EF6-4BC9-940C-AD009D49A66C}"/>
          </ac:spMkLst>
        </pc:spChg>
        <pc:graphicFrameChg chg="mod modGraphic">
          <ac:chgData name="Mrs R Brew" userId="d1e7c88c-b4f7-427a-98e9-2f389e3f00c3" providerId="ADAL" clId="{5B3FCFA3-1761-4E4F-BCFD-0EAB845758A1}" dt="2026-06-12T13:44:39.726" v="3020" actId="14734"/>
          <ac:graphicFrameMkLst>
            <pc:docMk/>
            <pc:sldMk cId="640050396" sldId="290"/>
            <ac:graphicFrameMk id="7" creationId="{4FADF7AB-6D51-6687-F1B1-00A5FA0E98C6}"/>
          </ac:graphicFrameMkLst>
        </pc:graphicFrameChg>
        <pc:graphicFrameChg chg="mod modGraphic">
          <ac:chgData name="Mrs R Brew" userId="d1e7c88c-b4f7-427a-98e9-2f389e3f00c3" providerId="ADAL" clId="{5B3FCFA3-1761-4E4F-BCFD-0EAB845758A1}" dt="2026-06-30T12:58:04.069" v="5855" actId="255"/>
          <ac:graphicFrameMkLst>
            <pc:docMk/>
            <pc:sldMk cId="640050396" sldId="290"/>
            <ac:graphicFrameMk id="12" creationId="{85081AB3-D6CB-822A-E7EB-A6803FC0253A}"/>
          </ac:graphicFrameMkLst>
        </pc:graphicFrameChg>
      </pc:sldChg>
      <pc:sldChg chg="addSp delSp modSp add mod">
        <pc:chgData name="Mrs R Brew" userId="d1e7c88c-b4f7-427a-98e9-2f389e3f00c3" providerId="ADAL" clId="{5B3FCFA3-1761-4E4F-BCFD-0EAB845758A1}" dt="2026-06-16T13:53:53.659" v="4985" actId="5793"/>
        <pc:sldMkLst>
          <pc:docMk/>
          <pc:sldMk cId="1115177614" sldId="291"/>
        </pc:sldMkLst>
        <pc:spChg chg="add mod">
          <ac:chgData name="Mrs R Brew" userId="d1e7c88c-b4f7-427a-98e9-2f389e3f00c3" providerId="ADAL" clId="{5B3FCFA3-1761-4E4F-BCFD-0EAB845758A1}" dt="2026-06-12T13:53:23.812" v="3225"/>
          <ac:spMkLst>
            <pc:docMk/>
            <pc:sldMk cId="1115177614" sldId="291"/>
            <ac:spMk id="6" creationId="{77901999-8046-7ACC-A67F-AF65A60CDF11}"/>
          </ac:spMkLst>
        </pc:spChg>
        <pc:spChg chg="add mod">
          <ac:chgData name="Mrs R Brew" userId="d1e7c88c-b4f7-427a-98e9-2f389e3f00c3" providerId="ADAL" clId="{5B3FCFA3-1761-4E4F-BCFD-0EAB845758A1}" dt="2026-06-12T13:53:32.397" v="3227"/>
          <ac:spMkLst>
            <pc:docMk/>
            <pc:sldMk cId="1115177614" sldId="291"/>
            <ac:spMk id="8" creationId="{6CD6E581-A18C-753A-0E61-5D5DC886E485}"/>
          </ac:spMkLst>
        </pc:spChg>
        <pc:spChg chg="add mod">
          <ac:chgData name="Mrs R Brew" userId="d1e7c88c-b4f7-427a-98e9-2f389e3f00c3" providerId="ADAL" clId="{5B3FCFA3-1761-4E4F-BCFD-0EAB845758A1}" dt="2026-06-12T13:53:41.804" v="3229"/>
          <ac:spMkLst>
            <pc:docMk/>
            <pc:sldMk cId="1115177614" sldId="291"/>
            <ac:spMk id="9" creationId="{2E013775-1362-1826-526C-75809E9D43FE}"/>
          </ac:spMkLst>
        </pc:spChg>
        <pc:spChg chg="add mod">
          <ac:chgData name="Mrs R Brew" userId="d1e7c88c-b4f7-427a-98e9-2f389e3f00c3" providerId="ADAL" clId="{5B3FCFA3-1761-4E4F-BCFD-0EAB845758A1}" dt="2026-06-12T13:53:52.547" v="3231"/>
          <ac:spMkLst>
            <pc:docMk/>
            <pc:sldMk cId="1115177614" sldId="291"/>
            <ac:spMk id="10" creationId="{D2A8294B-430B-0511-9CAE-98658FC38546}"/>
          </ac:spMkLst>
        </pc:spChg>
        <pc:spChg chg="mod">
          <ac:chgData name="Mrs R Brew" userId="d1e7c88c-b4f7-427a-98e9-2f389e3f00c3" providerId="ADAL" clId="{5B3FCFA3-1761-4E4F-BCFD-0EAB845758A1}" dt="2026-06-16T13:49:00.816" v="4280" actId="20577"/>
          <ac:spMkLst>
            <pc:docMk/>
            <pc:sldMk cId="1115177614" sldId="291"/>
            <ac:spMk id="22" creationId="{6766F51F-95E7-E772-BD6A-C23DD851588C}"/>
          </ac:spMkLst>
        </pc:spChg>
        <pc:graphicFrameChg chg="mod modGraphic">
          <ac:chgData name="Mrs R Brew" userId="d1e7c88c-b4f7-427a-98e9-2f389e3f00c3" providerId="ADAL" clId="{5B3FCFA3-1761-4E4F-BCFD-0EAB845758A1}" dt="2026-06-16T13:53:53.659" v="4985" actId="5793"/>
          <ac:graphicFrameMkLst>
            <pc:docMk/>
            <pc:sldMk cId="1115177614" sldId="291"/>
            <ac:graphicFrameMk id="12" creationId="{F18AC622-7378-9BDE-E397-67A1000F2C66}"/>
          </ac:graphicFrameMkLst>
        </pc:graphicFrame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58F2B9CF-9E9B-C4BF-1594-A19FD3D72C32}"/>
              </a:ext>
            </a:extLst>
          </p:cNvPr>
          <p:cNvGraphicFramePr>
            <a:graphicFrameLocks noGrp="1"/>
          </p:cNvGraphicFramePr>
          <p:nvPr userDrawn="1"/>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7F0F74DF-A2A0-D1A4-B219-605BF8B49D81}"/>
              </a:ext>
            </a:extLst>
          </p:cNvPr>
          <p:cNvGraphicFramePr/>
          <p:nvPr userDrawn="1"/>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8793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21C715-5E6B-5105-6CC3-DC25AA397B7B}"/>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91A070-8C72-6131-CC1F-26584FD54FEA}"/>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205344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286560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4198070521"/>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9433617"/>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88868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5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3577034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04D5C7-1E6F-44DC-BD07-7F408EA36751}" type="datetimeFigureOut">
              <a:rPr lang="en-GB" smtClean="0"/>
              <a:t>30/06/2026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0675FC4-7A0C-485B-86F1-B1CED7B3B5DA}" type="slidenum">
              <a:rPr lang="en-GB" smtClean="0"/>
              <a:t>‹#›</a:t>
            </a:fld>
            <a:endParaRPr lang="en-GB"/>
          </a:p>
        </p:txBody>
      </p:sp>
    </p:spTree>
    <p:extLst>
      <p:ext uri="{BB962C8B-B14F-4D97-AF65-F5344CB8AC3E}">
        <p14:creationId xmlns:p14="http://schemas.microsoft.com/office/powerpoint/2010/main" val="1580336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51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12779416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a:extLst>
              <a:ext uri="{FF2B5EF4-FFF2-40B4-BE49-F238E27FC236}">
                <a16:creationId xmlns:a16="http://schemas.microsoft.com/office/drawing/2014/main" id="{75078F06-3EF6-4BC9-940C-AD009D49A66C}"/>
              </a:ext>
            </a:extLst>
          </p:cNvPr>
          <p:cNvSpPr txBox="1">
            <a:spLocks noChangeArrowheads="1"/>
          </p:cNvSpPr>
          <p:nvPr/>
        </p:nvSpPr>
        <p:spPr bwMode="auto">
          <a:xfrm>
            <a:off x="-1" y="0"/>
            <a:ext cx="12192000" cy="440234"/>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wrap="square" anchor="ctr">
            <a:no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marL="0" marR="0" lvl="0" indent="0" algn="ctr" defTabSz="914400" rtl="0" eaLnBrk="0" fontAlgn="auto" latinLnBrk="0" hangingPunct="0">
              <a:lnSpc>
                <a:spcPct val="100000"/>
              </a:lnSpc>
              <a:spcBef>
                <a:spcPct val="20000"/>
              </a:spcBef>
              <a:spcAft>
                <a:spcPts val="0"/>
              </a:spcAft>
              <a:buClr>
                <a:srgbClr val="0BD0D9"/>
              </a:buClr>
              <a:buSzPct val="95000"/>
              <a:buFont typeface="Wingdings 2" pitchFamily="18" charset="2"/>
              <a:buNone/>
              <a:tabLst/>
              <a:defRPr/>
            </a:pPr>
            <a:r>
              <a:rPr kumimoji="0" lang="en-GB" sz="2400" b="1" i="0" u="sng" strike="noStrike" kern="1200" cap="none" spc="0" normalizeH="0" baseline="0" noProof="0" dirty="0">
                <a:ln>
                  <a:noFill/>
                </a:ln>
                <a:solidFill>
                  <a:srgbClr val="000000"/>
                </a:solidFill>
                <a:effectLst/>
                <a:uLnTx/>
                <a:uFillTx/>
                <a:latin typeface="Quebec Serial Heavy"/>
                <a:ea typeface="+mn-ea"/>
                <a:cs typeface="+mn-cs"/>
              </a:rPr>
              <a:t>Religious studies (RE) &amp; Personal Social Health Economical (PSHE) overview KS3 2026/2027</a:t>
            </a:r>
          </a:p>
        </p:txBody>
      </p:sp>
      <p:graphicFrame>
        <p:nvGraphicFramePr>
          <p:cNvPr id="7" name="Table 6">
            <a:extLst>
              <a:ext uri="{FF2B5EF4-FFF2-40B4-BE49-F238E27FC236}">
                <a16:creationId xmlns:a16="http://schemas.microsoft.com/office/drawing/2014/main" id="{4FADF7AB-6D51-6687-F1B1-00A5FA0E98C6}"/>
              </a:ext>
            </a:extLst>
          </p:cNvPr>
          <p:cNvGraphicFramePr>
            <a:graphicFrameLocks noGrp="1"/>
          </p:cNvGraphicFramePr>
          <p:nvPr>
            <p:extLst>
              <p:ext uri="{D42A27DB-BD31-4B8C-83A1-F6EECF244321}">
                <p14:modId xmlns:p14="http://schemas.microsoft.com/office/powerpoint/2010/main" val="4143780485"/>
              </p:ext>
            </p:extLst>
          </p:nvPr>
        </p:nvGraphicFramePr>
        <p:xfrm>
          <a:off x="584201" y="811778"/>
          <a:ext cx="11620500" cy="326571"/>
        </p:xfrm>
        <a:graphic>
          <a:graphicData uri="http://schemas.openxmlformats.org/drawingml/2006/table">
            <a:tbl>
              <a:tblPr firstRow="1" bandRow="1">
                <a:tableStyleId>{5C22544A-7EE6-4342-B048-85BDC9FD1C3A}</a:tableStyleId>
              </a:tblPr>
              <a:tblGrid>
                <a:gridCol w="2070100">
                  <a:extLst>
                    <a:ext uri="{9D8B030D-6E8A-4147-A177-3AD203B41FA5}">
                      <a16:colId xmlns:a16="http://schemas.microsoft.com/office/drawing/2014/main" val="453341484"/>
                    </a:ext>
                  </a:extLst>
                </a:gridCol>
                <a:gridCol w="1879599">
                  <a:extLst>
                    <a:ext uri="{9D8B030D-6E8A-4147-A177-3AD203B41FA5}">
                      <a16:colId xmlns:a16="http://schemas.microsoft.com/office/drawing/2014/main" val="3251789967"/>
                    </a:ext>
                  </a:extLst>
                </a:gridCol>
                <a:gridCol w="1943100">
                  <a:extLst>
                    <a:ext uri="{9D8B030D-6E8A-4147-A177-3AD203B41FA5}">
                      <a16:colId xmlns:a16="http://schemas.microsoft.com/office/drawing/2014/main" val="4247946787"/>
                    </a:ext>
                  </a:extLst>
                </a:gridCol>
                <a:gridCol w="1892300">
                  <a:extLst>
                    <a:ext uri="{9D8B030D-6E8A-4147-A177-3AD203B41FA5}">
                      <a16:colId xmlns:a16="http://schemas.microsoft.com/office/drawing/2014/main" val="1368791388"/>
                    </a:ext>
                  </a:extLst>
                </a:gridCol>
                <a:gridCol w="1955800">
                  <a:extLst>
                    <a:ext uri="{9D8B030D-6E8A-4147-A177-3AD203B41FA5}">
                      <a16:colId xmlns:a16="http://schemas.microsoft.com/office/drawing/2014/main" val="2619116486"/>
                    </a:ext>
                  </a:extLst>
                </a:gridCol>
                <a:gridCol w="1879601">
                  <a:extLst>
                    <a:ext uri="{9D8B030D-6E8A-4147-A177-3AD203B41FA5}">
                      <a16:colId xmlns:a16="http://schemas.microsoft.com/office/drawing/2014/main" val="4066631228"/>
                    </a:ext>
                  </a:extLst>
                </a:gridCol>
              </a:tblGrid>
              <a:tr h="326571">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1</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2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3</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4</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65357"/>
                  </a:ext>
                </a:extLst>
              </a:tr>
            </a:tbl>
          </a:graphicData>
        </a:graphic>
      </p:graphicFrame>
      <p:graphicFrame>
        <p:nvGraphicFramePr>
          <p:cNvPr id="12" name="Table 11">
            <a:extLst>
              <a:ext uri="{FF2B5EF4-FFF2-40B4-BE49-F238E27FC236}">
                <a16:creationId xmlns:a16="http://schemas.microsoft.com/office/drawing/2014/main" id="{85081AB3-D6CB-822A-E7EB-A6803FC0253A}"/>
              </a:ext>
            </a:extLst>
          </p:cNvPr>
          <p:cNvGraphicFramePr>
            <a:graphicFrameLocks noGrp="1"/>
          </p:cNvGraphicFramePr>
          <p:nvPr>
            <p:extLst>
              <p:ext uri="{D42A27DB-BD31-4B8C-83A1-F6EECF244321}">
                <p14:modId xmlns:p14="http://schemas.microsoft.com/office/powerpoint/2010/main" val="2000904962"/>
              </p:ext>
            </p:extLst>
          </p:nvPr>
        </p:nvGraphicFramePr>
        <p:xfrm>
          <a:off x="12701" y="1139736"/>
          <a:ext cx="12192000" cy="5756364"/>
        </p:xfrm>
        <a:graphic>
          <a:graphicData uri="http://schemas.openxmlformats.org/drawingml/2006/table">
            <a:tbl>
              <a:tblPr firstRow="1" bandRow="1">
                <a:tableStyleId>{5940675A-B579-460E-94D1-54222C63F5DA}</a:tableStyleId>
              </a:tblPr>
              <a:tblGrid>
                <a:gridCol w="558799">
                  <a:extLst>
                    <a:ext uri="{9D8B030D-6E8A-4147-A177-3AD203B41FA5}">
                      <a16:colId xmlns:a16="http://schemas.microsoft.com/office/drawing/2014/main" val="3013492191"/>
                    </a:ext>
                  </a:extLst>
                </a:gridCol>
                <a:gridCol w="2082801">
                  <a:extLst>
                    <a:ext uri="{9D8B030D-6E8A-4147-A177-3AD203B41FA5}">
                      <a16:colId xmlns:a16="http://schemas.microsoft.com/office/drawing/2014/main" val="1302166834"/>
                    </a:ext>
                  </a:extLst>
                </a:gridCol>
                <a:gridCol w="1902958">
                  <a:extLst>
                    <a:ext uri="{9D8B030D-6E8A-4147-A177-3AD203B41FA5}">
                      <a16:colId xmlns:a16="http://schemas.microsoft.com/office/drawing/2014/main" val="3803794098"/>
                    </a:ext>
                  </a:extLst>
                </a:gridCol>
                <a:gridCol w="1945143">
                  <a:extLst>
                    <a:ext uri="{9D8B030D-6E8A-4147-A177-3AD203B41FA5}">
                      <a16:colId xmlns:a16="http://schemas.microsoft.com/office/drawing/2014/main" val="1428013172"/>
                    </a:ext>
                  </a:extLst>
                </a:gridCol>
                <a:gridCol w="1895873">
                  <a:extLst>
                    <a:ext uri="{9D8B030D-6E8A-4147-A177-3AD203B41FA5}">
                      <a16:colId xmlns:a16="http://schemas.microsoft.com/office/drawing/2014/main" val="2847567146"/>
                    </a:ext>
                  </a:extLst>
                </a:gridCol>
                <a:gridCol w="1914170">
                  <a:extLst>
                    <a:ext uri="{9D8B030D-6E8A-4147-A177-3AD203B41FA5}">
                      <a16:colId xmlns:a16="http://schemas.microsoft.com/office/drawing/2014/main" val="608730996"/>
                    </a:ext>
                  </a:extLst>
                </a:gridCol>
                <a:gridCol w="1892256">
                  <a:extLst>
                    <a:ext uri="{9D8B030D-6E8A-4147-A177-3AD203B41FA5}">
                      <a16:colId xmlns:a16="http://schemas.microsoft.com/office/drawing/2014/main" val="2579749526"/>
                    </a:ext>
                  </a:extLst>
                </a:gridCol>
              </a:tblGrid>
              <a:tr h="1211759">
                <a:tc rowSpan="2">
                  <a:txBody>
                    <a:bodyPr/>
                    <a:lstStyle/>
                    <a:p>
                      <a:r>
                        <a:rPr lang="en-GB" sz="1600" b="1" dirty="0"/>
                        <a:t>Year 7</a:t>
                      </a:r>
                    </a:p>
                  </a:txBody>
                  <a:tcPr marL="65314" marR="65314" marT="32657" marB="32657"/>
                </a:tc>
                <a:tc>
                  <a:txBody>
                    <a:bodyPr/>
                    <a:lstStyle/>
                    <a:p>
                      <a:pPr marL="0" indent="0">
                        <a:buFont typeface="Arial" panose="020B0604020202020204" pitchFamily="34" charset="0"/>
                        <a:buNone/>
                      </a:pPr>
                      <a:r>
                        <a:rPr lang="en-GB" sz="1100" b="1" dirty="0">
                          <a:latin typeface="+mj-lt"/>
                        </a:rPr>
                        <a:t>PSHE: Positive healthy friendships</a:t>
                      </a:r>
                    </a:p>
                    <a:p>
                      <a:pPr marL="342900" indent="-342900">
                        <a:buFont typeface="Arial" panose="020B0604020202020204" pitchFamily="34" charset="0"/>
                        <a:buChar char="•"/>
                      </a:pPr>
                      <a:r>
                        <a:rPr lang="en-GB" sz="1100" b="1" dirty="0">
                          <a:latin typeface="+mj-lt"/>
                        </a:rPr>
                        <a:t>Identity</a:t>
                      </a:r>
                    </a:p>
                    <a:p>
                      <a:pPr marL="342900" indent="-342900">
                        <a:buFont typeface="Arial" panose="020B0604020202020204" pitchFamily="34" charset="0"/>
                        <a:buChar char="•"/>
                      </a:pPr>
                      <a:r>
                        <a:rPr lang="en-GB" sz="1100" b="1" dirty="0">
                          <a:latin typeface="+mj-lt"/>
                        </a:rPr>
                        <a:t>Friendship</a:t>
                      </a:r>
                    </a:p>
                    <a:p>
                      <a:pPr marL="342900" indent="-342900">
                        <a:buFont typeface="Arial" panose="020B0604020202020204" pitchFamily="34" charset="0"/>
                        <a:buChar char="•"/>
                      </a:pPr>
                      <a:r>
                        <a:rPr lang="en-GB" sz="1100" b="1" dirty="0">
                          <a:latin typeface="+mj-lt"/>
                        </a:rPr>
                        <a:t>Empathy</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My community, celebrating differences</a:t>
                      </a: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1" kern="1200" dirty="0">
                          <a:solidFill>
                            <a:schemeClr val="tx1"/>
                          </a:solidFill>
                          <a:latin typeface="+mn-lt"/>
                          <a:ea typeface="+mn-ea"/>
                          <a:cs typeface="+mn-cs"/>
                        </a:rPr>
                        <a:t>Belonging/Community</a:t>
                      </a:r>
                    </a:p>
                    <a:p>
                      <a:pPr marL="285750" indent="-285750">
                        <a:buFont typeface="Arial" panose="020B0604020202020204" pitchFamily="34" charset="0"/>
                        <a:buChar char="•"/>
                      </a:pPr>
                      <a:r>
                        <a:rPr lang="en-GB" sz="1100" b="1" kern="1200" dirty="0">
                          <a:solidFill>
                            <a:schemeClr val="tx1"/>
                          </a:solidFill>
                          <a:latin typeface="+mn-lt"/>
                          <a:ea typeface="+mn-ea"/>
                          <a:cs typeface="+mn-cs"/>
                        </a:rPr>
                        <a:t>The British Values Protected Characteristics</a:t>
                      </a:r>
                    </a:p>
                    <a:p>
                      <a:pPr marL="285750" indent="-285750">
                        <a:buFont typeface="Arial" panose="020B0604020202020204" pitchFamily="34" charset="0"/>
                        <a:buChar char="•"/>
                      </a:pPr>
                      <a:r>
                        <a:rPr lang="en-GB" sz="1100" b="1" kern="1200" dirty="0">
                          <a:solidFill>
                            <a:schemeClr val="tx1"/>
                          </a:solidFill>
                          <a:latin typeface="+mn-lt"/>
                          <a:ea typeface="+mn-ea"/>
                          <a:cs typeface="+mn-cs"/>
                        </a:rPr>
                        <a:t>Equality and mutual respect</a:t>
                      </a:r>
                    </a:p>
                  </a:txBody>
                  <a:tcPr marL="65314" marR="65314" marT="32657" marB="32657">
                    <a:solidFill>
                      <a:srgbClr val="33CCFF"/>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My community, celebrating differences </a:t>
                      </a:r>
                    </a:p>
                    <a:p>
                      <a:pPr marL="285750" indent="-285750">
                        <a:buFont typeface="Arial" panose="020B0604020202020204" pitchFamily="34" charset="0"/>
                        <a:buChar char="•"/>
                      </a:pPr>
                      <a:r>
                        <a:rPr lang="en-GB" sz="1100" b="1" kern="1200" dirty="0">
                          <a:solidFill>
                            <a:schemeClr val="tx1"/>
                          </a:solidFill>
                          <a:latin typeface="+mn-lt"/>
                          <a:ea typeface="+mn-ea"/>
                          <a:cs typeface="+mn-cs"/>
                        </a:rPr>
                        <a:t>Stereotypes and respectful masculinity</a:t>
                      </a:r>
                    </a:p>
                    <a:p>
                      <a:pPr marL="285750" indent="-285750">
                        <a:buFont typeface="Arial" panose="020B0604020202020204" pitchFamily="34" charset="0"/>
                        <a:buChar char="•"/>
                      </a:pPr>
                      <a:r>
                        <a:rPr lang="en-GB" sz="1100" b="1" kern="1200" dirty="0">
                          <a:solidFill>
                            <a:schemeClr val="tx1"/>
                          </a:solidFill>
                          <a:latin typeface="+mn-lt"/>
                          <a:ea typeface="+mn-ea"/>
                          <a:cs typeface="+mn-cs"/>
                        </a:rPr>
                        <a:t>Prejudice/discrimination</a:t>
                      </a:r>
                    </a:p>
                    <a:p>
                      <a:pPr marL="285750" indent="-285750">
                        <a:buFont typeface="Arial" panose="020B0604020202020204" pitchFamily="34" charset="0"/>
                        <a:buChar char="•"/>
                      </a:pPr>
                      <a:r>
                        <a:rPr lang="en-GB" sz="1100" b="1" kern="1200" dirty="0">
                          <a:solidFill>
                            <a:schemeClr val="tx1"/>
                          </a:solidFill>
                          <a:latin typeface="+mn-lt"/>
                          <a:ea typeface="+mn-ea"/>
                          <a:cs typeface="+mn-cs"/>
                        </a:rPr>
                        <a:t>LGBT</a:t>
                      </a:r>
                    </a:p>
                  </a:txBody>
                  <a:tcPr marL="65314" marR="65314" marT="32657" marB="32657">
                    <a:solidFill>
                      <a:srgbClr val="33CCFF"/>
                    </a:solidFill>
                  </a:tcPr>
                </a:tc>
                <a:tc rowSpan="2">
                  <a:txBody>
                    <a:bodyPr/>
                    <a:lstStyle/>
                    <a:p>
                      <a:pPr marL="0" indent="0" algn="l">
                        <a:buFont typeface="Arial" panose="020B0604020202020204" pitchFamily="34" charset="0"/>
                        <a:buNone/>
                      </a:pPr>
                      <a:r>
                        <a:rPr lang="en-GB" sz="1100" b="1" dirty="0">
                          <a:solidFill>
                            <a:schemeClr val="tx1"/>
                          </a:solidFill>
                          <a:latin typeface="+mj-lt"/>
                        </a:rPr>
                        <a:t>RE – The history of Western Religion: How are Abrahamic faiths connected?</a:t>
                      </a:r>
                    </a:p>
                  </a:txBody>
                  <a:tcPr marL="65314" marR="65314" marT="32657" marB="32657">
                    <a:solidFill>
                      <a:schemeClr val="bg1"/>
                    </a:solidFill>
                  </a:tcPr>
                </a:tc>
                <a:tc rowSpan="2">
                  <a:txBody>
                    <a:bodyPr/>
                    <a:lstStyle/>
                    <a:p>
                      <a:pPr marL="0" lvl="0" indent="0" algn="l">
                        <a:buClr>
                          <a:srgbClr val="000000"/>
                        </a:buClr>
                        <a:buFont typeface="Arial,Sans-Serif"/>
                        <a:buNone/>
                      </a:pPr>
                      <a:r>
                        <a:rPr lang="en-GB" sz="1100" b="1" i="0" u="none" strike="noStrike" noProof="0" dirty="0">
                          <a:solidFill>
                            <a:schemeClr val="tx1"/>
                          </a:solidFill>
                          <a:latin typeface="Calibri"/>
                        </a:rPr>
                        <a:t>PSHE: Health and wellbeing</a:t>
                      </a:r>
                    </a:p>
                    <a:p>
                      <a:pPr marL="171450" lvl="0" indent="-171450" algn="l">
                        <a:buClr>
                          <a:srgbClr val="000000"/>
                        </a:buClr>
                        <a:buFont typeface="Arial" panose="020B0604020202020204" pitchFamily="34" charset="0"/>
                        <a:buChar char="•"/>
                      </a:pPr>
                      <a:r>
                        <a:rPr lang="en-GB" sz="1100" b="1" i="0" u="none" strike="noStrike" noProof="0" dirty="0">
                          <a:solidFill>
                            <a:schemeClr val="tx1"/>
                          </a:solidFill>
                          <a:latin typeface="Calibri"/>
                        </a:rPr>
                        <a:t>Sleep and screen time</a:t>
                      </a:r>
                    </a:p>
                    <a:p>
                      <a:pPr marL="285750" lvl="0" indent="-285750" algn="l">
                        <a:buClr>
                          <a:srgbClr val="000000"/>
                        </a:buClr>
                        <a:buFont typeface="Arial,Sans-Serif"/>
                        <a:buChar char="•"/>
                      </a:pPr>
                      <a:r>
                        <a:rPr lang="en-GB" sz="1100" b="1" i="0" u="none" strike="noStrike" noProof="0" dirty="0">
                          <a:solidFill>
                            <a:schemeClr val="tx1"/>
                          </a:solidFill>
                          <a:latin typeface="Calibri"/>
                        </a:rPr>
                        <a:t>Physical health </a:t>
                      </a:r>
                    </a:p>
                    <a:p>
                      <a:pPr marL="285750" lvl="0" indent="-285750" algn="l">
                        <a:buClr>
                          <a:srgbClr val="000000"/>
                        </a:buClr>
                        <a:buFont typeface="Arial,Sans-Serif"/>
                        <a:buChar char="•"/>
                      </a:pPr>
                      <a:r>
                        <a:rPr lang="en-GB" sz="1100" b="1" i="0" u="none" strike="noStrike" noProof="0" dirty="0">
                          <a:solidFill>
                            <a:schemeClr val="tx1"/>
                          </a:solidFill>
                          <a:latin typeface="Calibri"/>
                        </a:rPr>
                        <a:t>Puberty</a:t>
                      </a:r>
                    </a:p>
                    <a:p>
                      <a:pPr marL="285750" lvl="0" indent="-285750" algn="l">
                        <a:buClr>
                          <a:srgbClr val="000000"/>
                        </a:buClr>
                        <a:buFont typeface="Arial,Sans-Serif"/>
                        <a:buChar char="•"/>
                      </a:pPr>
                      <a:r>
                        <a:rPr lang="en-GB" sz="1100" b="1" i="0" u="none" strike="noStrike" noProof="0" dirty="0">
                          <a:solidFill>
                            <a:schemeClr val="tx1"/>
                          </a:solidFill>
                          <a:latin typeface="Calibri"/>
                        </a:rPr>
                        <a:t>FGM</a:t>
                      </a:r>
                    </a:p>
                    <a:p>
                      <a:pPr marL="285750" lvl="0" indent="-285750" algn="l">
                        <a:buClr>
                          <a:srgbClr val="000000"/>
                        </a:buClr>
                        <a:buFont typeface="Arial,Sans-Serif"/>
                        <a:buChar char="•"/>
                      </a:pPr>
                      <a:r>
                        <a:rPr lang="en-GB" sz="1100" b="1" i="0" u="none" strike="noStrike" noProof="0" dirty="0">
                          <a:solidFill>
                            <a:schemeClr val="tx1"/>
                          </a:solidFill>
                          <a:latin typeface="Calibri"/>
                        </a:rPr>
                        <a:t>Child on child abuse</a:t>
                      </a:r>
                    </a:p>
                    <a:p>
                      <a:pPr marL="285750" lvl="0" indent="-285750" algn="l">
                        <a:buClr>
                          <a:srgbClr val="000000"/>
                        </a:buClr>
                        <a:buFont typeface="Arial,Sans-Serif"/>
                        <a:buChar char="•"/>
                      </a:pPr>
                      <a:r>
                        <a:rPr lang="en-GB" sz="1100" b="1" i="0" u="none" strike="noStrike" noProof="0" dirty="0">
                          <a:solidFill>
                            <a:schemeClr val="tx1"/>
                          </a:solidFill>
                          <a:latin typeface="Calibri"/>
                        </a:rPr>
                        <a:t>Personal safety</a:t>
                      </a:r>
                    </a:p>
                    <a:p>
                      <a:pPr marL="285750" lvl="0" indent="-285750" algn="l">
                        <a:buClr>
                          <a:srgbClr val="000000"/>
                        </a:buClr>
                        <a:buFont typeface="Arial,Sans-Serif"/>
                        <a:buChar char="•"/>
                      </a:pPr>
                      <a:r>
                        <a:rPr lang="en-GB" sz="1100" b="1" i="0" u="none" strike="noStrike" noProof="0" dirty="0">
                          <a:solidFill>
                            <a:schemeClr val="tx1"/>
                          </a:solidFill>
                          <a:latin typeface="Calibri"/>
                        </a:rPr>
                        <a:t>Mental wellbeing</a:t>
                      </a:r>
                    </a:p>
                    <a:p>
                      <a:pPr marL="285750" lvl="0" indent="-285750" algn="l">
                        <a:buClr>
                          <a:srgbClr val="000000"/>
                        </a:buClr>
                        <a:buFont typeface="Arial,Sans-Serif"/>
                        <a:buChar char="•"/>
                      </a:pPr>
                      <a:endParaRPr lang="en-GB" sz="1100" b="1" i="0" u="none" strike="noStrike" noProof="0" dirty="0">
                        <a:solidFill>
                          <a:schemeClr val="tx1"/>
                        </a:solidFill>
                        <a:latin typeface="Calibri"/>
                      </a:endParaRPr>
                    </a:p>
                  </a:txBody>
                  <a:tcPr marL="65314" marR="65314" marT="32657" marB="32657">
                    <a:solidFill>
                      <a:srgbClr val="FFC000"/>
                    </a:solidFill>
                  </a:tcPr>
                </a:tc>
                <a:tc rowSpan="2">
                  <a:txBody>
                    <a:bodyPr/>
                    <a:lstStyle/>
                    <a:p>
                      <a:pPr marL="0" indent="0">
                        <a:buFont typeface="Arial" panose="020B0604020202020204" pitchFamily="34" charset="0"/>
                        <a:buNone/>
                      </a:pPr>
                      <a:r>
                        <a:rPr lang="en-GB" sz="1100" b="1" dirty="0">
                          <a:latin typeface="+mj-lt"/>
                        </a:rPr>
                        <a:t>RE – Philosophy: Studying ideas about the nature and origins of knowledge and belief</a:t>
                      </a:r>
                    </a:p>
                    <a:p>
                      <a:pPr marL="0" indent="0">
                        <a:buFont typeface="Arial" panose="020B0604020202020204" pitchFamily="34" charset="0"/>
                        <a:buNone/>
                      </a:pPr>
                      <a:r>
                        <a:rPr lang="en-GB" sz="1100" b="1" dirty="0">
                          <a:latin typeface="+mj-lt"/>
                        </a:rPr>
                        <a:t>What do we know and how do we know it?</a:t>
                      </a:r>
                    </a:p>
                  </a:txBody>
                  <a:tcPr marL="65314" marR="65314" marT="32657" marB="32657">
                    <a:solidFill>
                      <a:schemeClr val="bg1"/>
                    </a:solidFill>
                  </a:tcPr>
                </a:tc>
                <a:extLst>
                  <a:ext uri="{0D108BD9-81ED-4DB2-BD59-A6C34878D82A}">
                    <a16:rowId xmlns:a16="http://schemas.microsoft.com/office/drawing/2014/main" val="3425249000"/>
                  </a:ext>
                </a:extLst>
              </a:tr>
              <a:tr h="719827">
                <a:tc vMerge="1">
                  <a:txBody>
                    <a:bodyPr/>
                    <a:lstStyle/>
                    <a:p>
                      <a:endParaRPr lang="en-GB"/>
                    </a:p>
                  </a:txBody>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An introduction to RE at Shuttleworth College</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Religion and belief in our local area: Is everyone religious </a:t>
                      </a: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 Eastern religions: What does it mean to be a Hindu?</a:t>
                      </a:r>
                    </a:p>
                  </a:txBody>
                  <a:tcPr marL="65314" marR="65314" marT="32657" marB="32657">
                    <a:solidFill>
                      <a:schemeClr val="bg1"/>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Online safety</a:t>
                      </a:r>
                    </a:p>
                    <a:p>
                      <a:pPr marL="285750" lvl="0" indent="-285750" algn="l">
                        <a:buClr>
                          <a:srgbClr val="000000"/>
                        </a:buClr>
                        <a:buFont typeface="Arial,Sans-Serif"/>
                        <a:buChar char="•"/>
                      </a:pPr>
                      <a:r>
                        <a:rPr lang="en-GB" sz="1100" b="1" i="0" u="none" strike="noStrike" noProof="0" dirty="0">
                          <a:solidFill>
                            <a:schemeClr val="tx1"/>
                          </a:solidFill>
                          <a:latin typeface="Calibri"/>
                        </a:rPr>
                        <a:t>Online safety/managing  content</a:t>
                      </a:r>
                    </a:p>
                    <a:p>
                      <a:pPr marL="285750" lvl="0" indent="-285750" algn="l">
                        <a:buClr>
                          <a:srgbClr val="000000"/>
                        </a:buClr>
                        <a:buFont typeface="Arial,Sans-Serif"/>
                        <a:buChar char="•"/>
                      </a:pPr>
                      <a:r>
                        <a:rPr lang="en-GB" sz="1100" b="1" i="0" u="none" strike="noStrike" noProof="0" dirty="0">
                          <a:solidFill>
                            <a:schemeClr val="tx1"/>
                          </a:solidFill>
                          <a:latin typeface="Calibri"/>
                        </a:rPr>
                        <a:t>AI and deepfakes </a:t>
                      </a:r>
                    </a:p>
                  </a:txBody>
                  <a:tcPr marL="65314" marR="65314" marT="32657" marB="32657">
                    <a:solidFill>
                      <a:srgbClr val="FFC000"/>
                    </a:solidFill>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100770616"/>
                  </a:ext>
                </a:extLst>
              </a:tr>
              <a:tr h="883796">
                <a:tc rowSpan="2">
                  <a:txBody>
                    <a:bodyPr/>
                    <a:lstStyle/>
                    <a:p>
                      <a:r>
                        <a:rPr lang="en-GB" sz="1600" b="1" dirty="0"/>
                        <a:t>Year 8</a:t>
                      </a:r>
                    </a:p>
                  </a:txBody>
                  <a:tcPr marL="65314" marR="65314" marT="32657" marB="32657"/>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British Values and keeping safe</a:t>
                      </a:r>
                    </a:p>
                    <a:p>
                      <a:pPr marL="342900" indent="-342900">
                        <a:buFont typeface="Arial" panose="020B0604020202020204" pitchFamily="34" charset="0"/>
                        <a:buChar char="•"/>
                      </a:pPr>
                      <a:r>
                        <a:rPr lang="en-GB" sz="1100" b="1" kern="1200" dirty="0">
                          <a:solidFill>
                            <a:schemeClr val="tx1"/>
                          </a:solidFill>
                          <a:latin typeface="+mn-lt"/>
                          <a:ea typeface="+mn-ea"/>
                          <a:cs typeface="+mn-cs"/>
                        </a:rPr>
                        <a:t>Knife crime</a:t>
                      </a:r>
                    </a:p>
                    <a:p>
                      <a:pPr marL="342900" indent="-342900">
                        <a:buFont typeface="Arial" panose="020B0604020202020204" pitchFamily="34" charset="0"/>
                        <a:buChar char="•"/>
                      </a:pPr>
                      <a:r>
                        <a:rPr lang="en-GB" sz="1100" b="1" kern="1200" dirty="0">
                          <a:solidFill>
                            <a:schemeClr val="tx1"/>
                          </a:solidFill>
                          <a:latin typeface="+mn-lt"/>
                          <a:ea typeface="+mn-ea"/>
                          <a:cs typeface="+mn-cs"/>
                        </a:rPr>
                        <a:t>Role models</a:t>
                      </a:r>
                    </a:p>
                    <a:p>
                      <a:pPr marL="342900" indent="-342900">
                        <a:buFont typeface="Arial" panose="020B0604020202020204" pitchFamily="34" charset="0"/>
                        <a:buChar char="•"/>
                      </a:pPr>
                      <a:r>
                        <a:rPr lang="en-GB" sz="1100" b="1" kern="1200" dirty="0">
                          <a:solidFill>
                            <a:schemeClr val="tx1"/>
                          </a:solidFill>
                          <a:latin typeface="+mn-lt"/>
                          <a:ea typeface="+mn-ea"/>
                          <a:cs typeface="+mn-cs"/>
                        </a:rPr>
                        <a:t>Serious/organised crime</a:t>
                      </a:r>
                    </a:p>
                    <a:p>
                      <a:pPr marL="342900" indent="-342900">
                        <a:buFont typeface="Arial" panose="020B0604020202020204" pitchFamily="34" charset="0"/>
                        <a:buChar char="•"/>
                      </a:pPr>
                      <a:r>
                        <a:rPr lang="en-GB" sz="1100" b="1" kern="1200" dirty="0">
                          <a:solidFill>
                            <a:schemeClr val="tx1"/>
                          </a:solidFill>
                          <a:latin typeface="+mn-lt"/>
                          <a:ea typeface="+mn-ea"/>
                          <a:cs typeface="+mn-cs"/>
                        </a:rPr>
                        <a:t>County lines</a:t>
                      </a:r>
                    </a:p>
                    <a:p>
                      <a:pPr marL="342900" indent="-342900">
                        <a:buFont typeface="Arial" panose="020B0604020202020204" pitchFamily="34" charset="0"/>
                        <a:buChar char="•"/>
                      </a:pPr>
                      <a:r>
                        <a:rPr lang="en-GB" sz="1100" b="1" kern="1200" dirty="0">
                          <a:solidFill>
                            <a:schemeClr val="tx1"/>
                          </a:solidFill>
                          <a:latin typeface="+mn-lt"/>
                          <a:ea typeface="+mn-ea"/>
                          <a:cs typeface="+mn-cs"/>
                        </a:rPr>
                        <a:t>Exploitation </a:t>
                      </a:r>
                    </a:p>
                    <a:p>
                      <a:pPr marL="342900" indent="-342900">
                        <a:buFont typeface="Arial" panose="020B0604020202020204" pitchFamily="34" charset="0"/>
                        <a:buChar char="•"/>
                      </a:pPr>
                      <a:r>
                        <a:rPr lang="en-GB" sz="1100" b="1" kern="1200" dirty="0">
                          <a:solidFill>
                            <a:schemeClr val="tx1"/>
                          </a:solidFill>
                          <a:latin typeface="+mn-lt"/>
                          <a:ea typeface="+mn-ea"/>
                          <a:cs typeface="+mn-cs"/>
                        </a:rPr>
                        <a:t>Age of criminal responsibility</a:t>
                      </a:r>
                    </a:p>
                    <a:p>
                      <a:pPr marL="342900" indent="-342900">
                        <a:buFont typeface="Arial" panose="020B0604020202020204" pitchFamily="34" charset="0"/>
                        <a:buChar char="•"/>
                      </a:pPr>
                      <a:r>
                        <a:rPr lang="en-GB" sz="1100" b="1" kern="1200" dirty="0">
                          <a:solidFill>
                            <a:schemeClr val="tx1"/>
                          </a:solidFill>
                          <a:latin typeface="+mn-lt"/>
                          <a:ea typeface="+mn-ea"/>
                          <a:cs typeface="+mn-cs"/>
                        </a:rPr>
                        <a:t>Prevent/extremism/</a:t>
                      </a:r>
                    </a:p>
                    <a:p>
                      <a:pPr marL="342900" indent="-342900">
                        <a:buFont typeface="Arial" panose="020B0604020202020204" pitchFamily="34" charset="0"/>
                        <a:buChar char="•"/>
                      </a:pPr>
                      <a:r>
                        <a:rPr lang="en-GB" sz="1100" b="1" kern="1200" dirty="0">
                          <a:solidFill>
                            <a:schemeClr val="tx1"/>
                          </a:solidFill>
                          <a:latin typeface="+mn-lt"/>
                          <a:ea typeface="+mn-ea"/>
                          <a:cs typeface="+mn-cs"/>
                        </a:rPr>
                        <a:t>radicalisation </a:t>
                      </a:r>
                    </a:p>
                  </a:txBody>
                  <a:tcPr marL="65314" marR="65314" marT="32657" marB="32657">
                    <a:solidFill>
                      <a:srgbClr val="33CCFF"/>
                    </a:solidFill>
                  </a:tcPr>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RE – Worship: How do people express their beliefs? </a:t>
                      </a: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Families, relationships and emotions</a:t>
                      </a:r>
                    </a:p>
                    <a:p>
                      <a:pPr marL="171450" indent="-171450">
                        <a:buFont typeface="Arial" panose="020B0604020202020204" pitchFamily="34" charset="0"/>
                        <a:buChar char="•"/>
                      </a:pPr>
                      <a:r>
                        <a:rPr lang="en-GB" sz="1100" b="1" dirty="0">
                          <a:latin typeface="+mj-lt"/>
                        </a:rPr>
                        <a:t>Roles in the family</a:t>
                      </a:r>
                    </a:p>
                    <a:p>
                      <a:pPr marL="171450" indent="-171450">
                        <a:buFont typeface="Arial" panose="020B0604020202020204" pitchFamily="34" charset="0"/>
                        <a:buChar char="•"/>
                      </a:pPr>
                      <a:r>
                        <a:rPr lang="en-GB" sz="1100" b="1" dirty="0">
                          <a:latin typeface="+mj-lt"/>
                        </a:rPr>
                        <a:t>Healthy and unhealthy relationships</a:t>
                      </a:r>
                    </a:p>
                    <a:p>
                      <a:pPr marL="171450" indent="-171450">
                        <a:buFont typeface="Arial" panose="020B0604020202020204" pitchFamily="34" charset="0"/>
                        <a:buChar char="•"/>
                      </a:pPr>
                      <a:r>
                        <a:rPr lang="en-GB" sz="1100" b="1" dirty="0">
                          <a:latin typeface="+mj-lt"/>
                        </a:rPr>
                        <a:t>Changing relationships</a:t>
                      </a:r>
                    </a:p>
                    <a:p>
                      <a:pPr marL="171450" indent="-171450">
                        <a:buFont typeface="Arial" panose="020B0604020202020204" pitchFamily="34" charset="0"/>
                        <a:buChar char="•"/>
                      </a:pPr>
                      <a:r>
                        <a:rPr lang="en-GB" sz="1100" b="1" dirty="0">
                          <a:latin typeface="+mj-lt"/>
                        </a:rPr>
                        <a:t>Managing change, loss, grief</a:t>
                      </a:r>
                    </a:p>
                    <a:p>
                      <a:pPr marL="171450" indent="-171450">
                        <a:buFont typeface="Arial" panose="020B0604020202020204" pitchFamily="34" charset="0"/>
                        <a:buChar char="•"/>
                      </a:pPr>
                      <a:r>
                        <a:rPr lang="en-GB" sz="1100" b="1" dirty="0">
                          <a:latin typeface="+mj-lt"/>
                        </a:rPr>
                        <a:t>Consent </a:t>
                      </a:r>
                    </a:p>
                    <a:p>
                      <a:pPr marL="171450" indent="-171450">
                        <a:buFont typeface="Arial" panose="020B0604020202020204" pitchFamily="34" charset="0"/>
                        <a:buChar char="•"/>
                      </a:pPr>
                      <a:r>
                        <a:rPr lang="en-GB" sz="1100" b="1" dirty="0">
                          <a:latin typeface="+mj-lt"/>
                        </a:rPr>
                        <a:t>Laws surrounding relationships families and marriage </a:t>
                      </a:r>
                    </a:p>
                  </a:txBody>
                  <a:tcPr marL="65314" marR="65314" marT="32657" marB="32657">
                    <a:solidFill>
                      <a:srgbClr val="99FF66"/>
                    </a:solidFill>
                  </a:tcPr>
                </a:tc>
                <a:tc rowSpan="2">
                  <a:txBody>
                    <a:bodyPr/>
                    <a:lstStyle/>
                    <a:p>
                      <a:pPr marL="0" indent="0">
                        <a:buFont typeface="Arial" panose="020B0604020202020204" pitchFamily="34" charset="0"/>
                        <a:buNone/>
                      </a:pPr>
                      <a:r>
                        <a:rPr lang="en-GB" sz="1100" b="1" dirty="0">
                          <a:latin typeface="+mj-lt"/>
                        </a:rPr>
                        <a:t>RE – Faith in action: What does it mean to ‘love our neighbour’?</a:t>
                      </a:r>
                    </a:p>
                  </a:txBody>
                  <a:tcPr marL="65314" marR="65314" marT="32657" marB="32657">
                    <a:solidFill>
                      <a:schemeClr val="bg1"/>
                    </a:solidFill>
                  </a:tcPr>
                </a:tc>
                <a:tc>
                  <a:txBody>
                    <a:bodyPr/>
                    <a:lstStyle/>
                    <a:p>
                      <a:pPr marL="0" indent="0">
                        <a:buFont typeface="Arial" panose="020B0604020202020204" pitchFamily="34" charset="0"/>
                        <a:buNone/>
                      </a:pPr>
                      <a:r>
                        <a:rPr lang="en-GB" sz="1100" b="1" dirty="0">
                          <a:latin typeface="+mj-lt"/>
                        </a:rPr>
                        <a:t>PSHE: Careers: Study skills and setting goals</a:t>
                      </a:r>
                    </a:p>
                    <a:p>
                      <a:pPr marL="285750" indent="-285750">
                        <a:buFont typeface="Arial" panose="020B0604020202020204" pitchFamily="34" charset="0"/>
                        <a:buChar char="•"/>
                      </a:pPr>
                      <a:r>
                        <a:rPr lang="en-GB" sz="1100" b="1" kern="1200" dirty="0">
                          <a:solidFill>
                            <a:schemeClr val="tx1"/>
                          </a:solidFill>
                          <a:latin typeface="+mn-lt"/>
                          <a:ea typeface="+mn-ea"/>
                          <a:cs typeface="+mn-cs"/>
                        </a:rPr>
                        <a:t>Soft skills and communication </a:t>
                      </a:r>
                    </a:p>
                    <a:p>
                      <a:pPr marL="285750" indent="-285750">
                        <a:buFont typeface="Arial" panose="020B0604020202020204" pitchFamily="34" charset="0"/>
                        <a:buChar char="•"/>
                      </a:pPr>
                      <a:r>
                        <a:rPr lang="en-GB" sz="1100" b="1" kern="1200" dirty="0">
                          <a:solidFill>
                            <a:schemeClr val="tx1"/>
                          </a:solidFill>
                          <a:latin typeface="+mn-lt"/>
                          <a:ea typeface="+mn-ea"/>
                          <a:cs typeface="+mn-cs"/>
                        </a:rPr>
                        <a:t>Employment and work</a:t>
                      </a:r>
                      <a:endParaRPr lang="en-GB" sz="1100" b="1" dirty="0">
                        <a:latin typeface="+mj-lt"/>
                      </a:endParaRPr>
                    </a:p>
                  </a:txBody>
                  <a:tcPr marL="65314" marR="65314" marT="32657" marB="32657">
                    <a:solidFill>
                      <a:srgbClr val="FFFF00"/>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RE – The problem of evil and suffering: Where is God?</a:t>
                      </a:r>
                    </a:p>
                    <a:p>
                      <a:pPr marL="0" indent="0">
                        <a:buFont typeface="Arial" panose="020B0604020202020204" pitchFamily="34" charset="0"/>
                        <a:buNone/>
                      </a:pPr>
                      <a:r>
                        <a:rPr lang="en-GB" sz="1100" b="1" dirty="0">
                          <a:latin typeface="+mj-lt"/>
                        </a:rPr>
                        <a:t> </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extLst>
                  <a:ext uri="{0D108BD9-81ED-4DB2-BD59-A6C34878D82A}">
                    <a16:rowId xmlns:a16="http://schemas.microsoft.com/office/drawing/2014/main" val="781559407"/>
                  </a:ext>
                </a:extLst>
              </a:tr>
              <a:tr h="104777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RE – The problem of evil and suffering: Where is God?</a:t>
                      </a:r>
                      <a:endParaRPr lang="en-GB" sz="1100" b="1" dirty="0">
                        <a:latin typeface="+mj-lt"/>
                      </a:endParaRPr>
                    </a:p>
                  </a:txBody>
                  <a:tcPr marL="65314" marR="65314" marT="32657" marB="32657">
                    <a:solidFill>
                      <a:schemeClr val="bg1"/>
                    </a:solidFill>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Healthy lifestyles </a:t>
                      </a:r>
                    </a:p>
                    <a:p>
                      <a:pPr marL="171450" indent="-171450">
                        <a:buFont typeface="Arial" panose="020B0604020202020204" pitchFamily="34" charset="0"/>
                        <a:buChar char="•"/>
                      </a:pPr>
                      <a:r>
                        <a:rPr lang="en-GB" sz="1100" b="1" kern="1200" dirty="0">
                          <a:solidFill>
                            <a:schemeClr val="tx1"/>
                          </a:solidFill>
                          <a:latin typeface="+mn-lt"/>
                          <a:ea typeface="+mn-ea"/>
                          <a:cs typeface="+mn-cs"/>
                        </a:rPr>
                        <a:t>Diet/Exercise</a:t>
                      </a:r>
                    </a:p>
                    <a:p>
                      <a:pPr marL="171450" indent="-171450">
                        <a:buFont typeface="Arial" panose="020B0604020202020204" pitchFamily="34" charset="0"/>
                        <a:buChar char="•"/>
                      </a:pPr>
                      <a:r>
                        <a:rPr lang="en-GB" sz="1100" b="1" kern="1200" dirty="0">
                          <a:solidFill>
                            <a:schemeClr val="tx1"/>
                          </a:solidFill>
                          <a:latin typeface="+mn-lt"/>
                          <a:ea typeface="+mn-ea"/>
                          <a:cs typeface="+mn-cs"/>
                        </a:rPr>
                        <a:t>Smoking/vaping </a:t>
                      </a:r>
                    </a:p>
                    <a:p>
                      <a:pPr marL="171450" indent="-171450">
                        <a:buFont typeface="Arial" panose="020B0604020202020204" pitchFamily="34" charset="0"/>
                        <a:buChar char="•"/>
                      </a:pPr>
                      <a:r>
                        <a:rPr lang="en-GB" sz="1100" b="1" kern="1200" dirty="0">
                          <a:solidFill>
                            <a:schemeClr val="tx1"/>
                          </a:solidFill>
                          <a:latin typeface="+mn-lt"/>
                          <a:ea typeface="+mn-ea"/>
                          <a:cs typeface="+mn-cs"/>
                        </a:rPr>
                        <a:t>Risky behaviour</a:t>
                      </a:r>
                    </a:p>
                    <a:p>
                      <a:pPr marL="171450" indent="-171450">
                        <a:buFont typeface="Arial" panose="020B0604020202020204" pitchFamily="34" charset="0"/>
                        <a:buChar char="•"/>
                      </a:pPr>
                      <a:r>
                        <a:rPr lang="en-GB" sz="1100" b="1" kern="1200" dirty="0">
                          <a:solidFill>
                            <a:schemeClr val="tx1"/>
                          </a:solidFill>
                          <a:latin typeface="+mn-lt"/>
                          <a:ea typeface="+mn-ea"/>
                          <a:cs typeface="+mn-cs"/>
                        </a:rPr>
                        <a:t>Personal health responsibility</a:t>
                      </a:r>
                    </a:p>
                  </a:txBody>
                  <a:tcPr marL="65314" marR="65314" marT="32657" marB="32657">
                    <a:solidFill>
                      <a:srgbClr val="FFC000"/>
                    </a:solidFill>
                  </a:tcPr>
                </a:tc>
                <a:extLst>
                  <a:ext uri="{0D108BD9-81ED-4DB2-BD59-A6C34878D82A}">
                    <a16:rowId xmlns:a16="http://schemas.microsoft.com/office/drawing/2014/main" val="2614577786"/>
                  </a:ext>
                </a:extLst>
              </a:tr>
              <a:tr h="719814">
                <a:tc rowSpan="3">
                  <a:txBody>
                    <a:bodyPr/>
                    <a:lstStyle/>
                    <a:p>
                      <a:r>
                        <a:rPr lang="en-GB" sz="1600" b="1" dirty="0"/>
                        <a:t>Year 9</a:t>
                      </a:r>
                    </a:p>
                  </a:txBody>
                  <a:tcPr marL="65314" marR="65314" marT="32657" marB="32657"/>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Money management</a:t>
                      </a:r>
                    </a:p>
                    <a:p>
                      <a:pPr marL="0" indent="0">
                        <a:buFont typeface="Arial" panose="020B0604020202020204" pitchFamily="34" charset="0"/>
                        <a:buNone/>
                      </a:pPr>
                      <a:r>
                        <a:rPr lang="en-GB" sz="1100" b="1" kern="1200" dirty="0">
                          <a:solidFill>
                            <a:schemeClr val="tx1"/>
                          </a:solidFill>
                          <a:latin typeface="+mn-lt"/>
                          <a:ea typeface="+mn-ea"/>
                          <a:cs typeface="+mn-cs"/>
                        </a:rPr>
                        <a:t>Credit vs debt</a:t>
                      </a:r>
                    </a:p>
                    <a:p>
                      <a:pPr marL="0" indent="0">
                        <a:buFont typeface="Arial" panose="020B0604020202020204" pitchFamily="34" charset="0"/>
                        <a:buNone/>
                      </a:pPr>
                      <a:r>
                        <a:rPr lang="en-GB" sz="1100" b="1" kern="1200" dirty="0">
                          <a:solidFill>
                            <a:schemeClr val="tx1"/>
                          </a:solidFill>
                          <a:latin typeface="+mn-lt"/>
                          <a:ea typeface="+mn-ea"/>
                          <a:cs typeface="+mn-cs"/>
                        </a:rPr>
                        <a:t>Budgeting</a:t>
                      </a:r>
                    </a:p>
                    <a:p>
                      <a:pPr marL="0" indent="0">
                        <a:buFont typeface="Arial" panose="020B0604020202020204" pitchFamily="34" charset="0"/>
                        <a:buNone/>
                      </a:pPr>
                      <a:r>
                        <a:rPr lang="en-GB" sz="1100" b="1" kern="1200" dirty="0">
                          <a:solidFill>
                            <a:schemeClr val="tx1"/>
                          </a:solidFill>
                          <a:latin typeface="+mn-lt"/>
                          <a:ea typeface="+mn-ea"/>
                          <a:cs typeface="+mn-cs"/>
                        </a:rPr>
                        <a:t>Borrowing  </a:t>
                      </a:r>
                    </a:p>
                  </a:txBody>
                  <a:tcPr marL="65314" marR="65314" marT="32657" marB="32657">
                    <a:solidFill>
                      <a:srgbClr val="4FD1FF"/>
                    </a:solidFill>
                  </a:tcPr>
                </a:tc>
                <a:tc rowSpan="3">
                  <a:txBody>
                    <a:bodyPr/>
                    <a:lstStyle/>
                    <a:p>
                      <a:pPr marL="0" indent="0">
                        <a:buFont typeface="Arial" panose="020B0604020202020204" pitchFamily="34" charset="0"/>
                        <a:buNone/>
                      </a:pPr>
                      <a:r>
                        <a:rPr lang="en-GB" sz="1100" b="1" dirty="0">
                          <a:latin typeface="+mj-lt"/>
                        </a:rPr>
                        <a:t>RE – The Value of life: Is all life equally special?</a:t>
                      </a: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Careers and options</a:t>
                      </a:r>
                    </a:p>
                    <a:p>
                      <a:pPr marL="285750" indent="-285750">
                        <a:buFont typeface="Arial" panose="020B0604020202020204" pitchFamily="34" charset="0"/>
                        <a:buChar char="•"/>
                      </a:pPr>
                      <a:r>
                        <a:rPr lang="en-GB" sz="1100" b="1" dirty="0">
                          <a:latin typeface="+mj-lt"/>
                        </a:rPr>
                        <a:t> </a:t>
                      </a:r>
                      <a:r>
                        <a:rPr lang="en-GB" sz="1100" b="1" kern="1200" dirty="0">
                          <a:solidFill>
                            <a:schemeClr val="tx1"/>
                          </a:solidFill>
                          <a:latin typeface="+mn-lt"/>
                          <a:ea typeface="+mn-ea"/>
                          <a:cs typeface="+mn-cs"/>
                        </a:rPr>
                        <a:t>Ambition</a:t>
                      </a:r>
                    </a:p>
                    <a:p>
                      <a:pPr marL="285750" indent="-285750">
                        <a:buFont typeface="Arial" panose="020B0604020202020204" pitchFamily="34" charset="0"/>
                        <a:buChar char="•"/>
                      </a:pPr>
                      <a:r>
                        <a:rPr lang="en-GB" sz="1100" b="1" kern="1200" dirty="0">
                          <a:solidFill>
                            <a:schemeClr val="tx1"/>
                          </a:solidFill>
                          <a:latin typeface="+mn-lt"/>
                          <a:ea typeface="+mn-ea"/>
                          <a:cs typeface="+mn-cs"/>
                        </a:rPr>
                        <a:t>Options </a:t>
                      </a:r>
                    </a:p>
                    <a:p>
                      <a:pPr marL="285750" indent="-285750">
                        <a:buFont typeface="Arial" panose="020B0604020202020204" pitchFamily="34" charset="0"/>
                        <a:buChar char="•"/>
                      </a:pPr>
                      <a:r>
                        <a:rPr lang="en-GB" sz="1100" b="1" kern="1200" dirty="0">
                          <a:solidFill>
                            <a:schemeClr val="tx1"/>
                          </a:solidFill>
                          <a:latin typeface="+mn-lt"/>
                          <a:ea typeface="+mn-ea"/>
                          <a:cs typeface="+mn-cs"/>
                        </a:rPr>
                        <a:t>Future skills</a:t>
                      </a:r>
                    </a:p>
                    <a:p>
                      <a:pPr marL="285750" indent="-285750">
                        <a:buFont typeface="Arial" panose="020B0604020202020204" pitchFamily="34" charset="0"/>
                        <a:buChar char="•"/>
                      </a:pPr>
                      <a:r>
                        <a:rPr lang="en-GB" sz="1100" b="1" kern="1200" dirty="0">
                          <a:solidFill>
                            <a:schemeClr val="tx1"/>
                          </a:solidFill>
                          <a:latin typeface="+mn-lt"/>
                          <a:ea typeface="+mn-ea"/>
                          <a:cs typeface="+mn-cs"/>
                        </a:rPr>
                        <a:t>Employment and work</a:t>
                      </a:r>
                    </a:p>
                  </a:txBody>
                  <a:tcPr marL="65314" marR="65314" marT="32657" marB="32657">
                    <a:solidFill>
                      <a:srgbClr val="FFFF00"/>
                    </a:solidFill>
                  </a:tcPr>
                </a:tc>
                <a:tc rowSpan="3">
                  <a:txBody>
                    <a:bodyPr/>
                    <a:lstStyle/>
                    <a:p>
                      <a:pPr marL="0" indent="0">
                        <a:buFont typeface="Arial" panose="020B0604020202020204" pitchFamily="34" charset="0"/>
                        <a:buNone/>
                      </a:pPr>
                      <a:r>
                        <a:rPr lang="en-GB" sz="1100" b="1" dirty="0">
                          <a:latin typeface="+mj-lt"/>
                        </a:rPr>
                        <a:t>RE – Religion and the modern world: Is religion positive or negative in the modern world?</a:t>
                      </a:r>
                    </a:p>
                  </a:txBody>
                  <a:tcPr marL="65314" marR="65314" marT="32657" marB="32657">
                    <a:solidFill>
                      <a:schemeClr val="bg1"/>
                    </a:solidFill>
                  </a:tcPr>
                </a:tc>
                <a:tc rowSpan="3">
                  <a:txBody>
                    <a:bodyPr/>
                    <a:lstStyle/>
                    <a:p>
                      <a:pPr marL="0" indent="0">
                        <a:buFont typeface="Arial" panose="020B0604020202020204" pitchFamily="34" charset="0"/>
                        <a:buNone/>
                      </a:pPr>
                      <a:r>
                        <a:rPr lang="en-GB" sz="1100" b="1" dirty="0">
                          <a:latin typeface="+mj-lt"/>
                        </a:rPr>
                        <a:t>RE – Morality and decision making: How do we make moral decisions? </a:t>
                      </a:r>
                    </a:p>
                  </a:txBody>
                  <a:tcPr marL="65314" marR="65314" marT="32657" marB="32657">
                    <a:solidFill>
                      <a:schemeClr val="bg1"/>
                    </a:solidFill>
                  </a:tcPr>
                </a:tc>
                <a:tc rowSpan="2">
                  <a:txBody>
                    <a:bodyPr/>
                    <a:lstStyle/>
                    <a:p>
                      <a:pPr marL="0" indent="0">
                        <a:buFont typeface="Arial" panose="020B0604020202020204" pitchFamily="34" charset="0"/>
                        <a:buNone/>
                      </a:pPr>
                      <a:r>
                        <a:rPr lang="en-GB" sz="1100" b="1" dirty="0">
                          <a:latin typeface="+mj-lt"/>
                        </a:rPr>
                        <a:t>PSHE: Drugs and their effects</a:t>
                      </a:r>
                    </a:p>
                    <a:p>
                      <a:pPr marL="171450" indent="-171450">
                        <a:buFont typeface="Arial" panose="020B0604020202020204" pitchFamily="34" charset="0"/>
                        <a:buChar char="•"/>
                      </a:pPr>
                      <a:r>
                        <a:rPr lang="en-GB" sz="1100" b="1" dirty="0">
                          <a:latin typeface="+mj-lt"/>
                        </a:rPr>
                        <a:t>Addiction</a:t>
                      </a:r>
                    </a:p>
                    <a:p>
                      <a:pPr marL="171450" indent="-171450">
                        <a:buFont typeface="Arial" panose="020B0604020202020204" pitchFamily="34" charset="0"/>
                        <a:buChar char="•"/>
                      </a:pPr>
                      <a:r>
                        <a:rPr lang="en-GB" sz="1100" b="1" dirty="0">
                          <a:latin typeface="+mj-lt"/>
                        </a:rPr>
                        <a:t>Legal and illegal drugs</a:t>
                      </a:r>
                    </a:p>
                    <a:p>
                      <a:pPr marL="171450" indent="-171450">
                        <a:buFont typeface="Arial" panose="020B0604020202020204" pitchFamily="34" charset="0"/>
                        <a:buChar char="•"/>
                      </a:pPr>
                      <a:r>
                        <a:rPr lang="en-GB" sz="1100" b="1" dirty="0">
                          <a:latin typeface="+mj-lt"/>
                        </a:rPr>
                        <a:t>Managing risk and influence </a:t>
                      </a:r>
                    </a:p>
                  </a:txBody>
                  <a:tcPr marL="65314" marR="65314" marT="32657" marB="32657">
                    <a:solidFill>
                      <a:srgbClr val="FFC000"/>
                    </a:solidFill>
                  </a:tcPr>
                </a:tc>
                <a:extLst>
                  <a:ext uri="{0D108BD9-81ED-4DB2-BD59-A6C34878D82A}">
                    <a16:rowId xmlns:a16="http://schemas.microsoft.com/office/drawing/2014/main" val="205224597"/>
                  </a:ext>
                </a:extLst>
              </a:tr>
              <a:tr h="163981">
                <a:tc vMerge="1">
                  <a:txBody>
                    <a:bodyPr/>
                    <a:lstStyle/>
                    <a:p>
                      <a:endParaRPr lang="en-GB"/>
                    </a:p>
                  </a:txBody>
                  <a:tcPr/>
                </a:tc>
                <a:tc rowSpan="2">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democracy and power</a:t>
                      </a:r>
                    </a:p>
                    <a:p>
                      <a:pPr marL="0" indent="0">
                        <a:buFont typeface="Arial" panose="020B0604020202020204" pitchFamily="34" charset="0"/>
                        <a:buNone/>
                      </a:pPr>
                      <a:r>
                        <a:rPr lang="en-GB" sz="1100" b="1" kern="1200" dirty="0">
                          <a:solidFill>
                            <a:schemeClr val="tx1"/>
                          </a:solidFill>
                          <a:latin typeface="+mn-lt"/>
                          <a:ea typeface="+mn-ea"/>
                          <a:cs typeface="+mn-cs"/>
                        </a:rPr>
                        <a:t>Monarchy </a:t>
                      </a:r>
                    </a:p>
                    <a:p>
                      <a:pPr marL="0" indent="0">
                        <a:buFont typeface="Arial" panose="020B0604020202020204" pitchFamily="34" charset="0"/>
                        <a:buNone/>
                      </a:pPr>
                      <a:r>
                        <a:rPr lang="en-GB" sz="1100" b="1" kern="1200" dirty="0">
                          <a:solidFill>
                            <a:schemeClr val="tx1"/>
                          </a:solidFill>
                          <a:latin typeface="+mn-lt"/>
                          <a:ea typeface="+mn-ea"/>
                          <a:cs typeface="+mn-cs"/>
                        </a:rPr>
                        <a:t>Voting</a:t>
                      </a:r>
                    </a:p>
                    <a:p>
                      <a:pPr marL="0" indent="0">
                        <a:buFont typeface="Arial" panose="020B0604020202020204" pitchFamily="34" charset="0"/>
                        <a:buNone/>
                      </a:pPr>
                      <a:r>
                        <a:rPr lang="en-GB" sz="1100" b="1" kern="1200" dirty="0">
                          <a:solidFill>
                            <a:schemeClr val="tx1"/>
                          </a:solidFill>
                          <a:latin typeface="+mn-lt"/>
                          <a:ea typeface="+mn-ea"/>
                          <a:cs typeface="+mn-cs"/>
                        </a:rPr>
                        <a:t>democracy</a:t>
                      </a:r>
                    </a:p>
                  </a:txBody>
                  <a:tcPr marL="65314" marR="65314" marT="32657" marB="32657">
                    <a:solidFill>
                      <a:srgbClr val="4FD1FF"/>
                    </a:solidFill>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079188715"/>
                  </a:ext>
                </a:extLst>
              </a:tr>
              <a:tr h="796283">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mental wellbeing</a:t>
                      </a:r>
                    </a:p>
                    <a:p>
                      <a:pPr marL="171450" indent="-171450">
                        <a:buFont typeface="Arial" panose="020B0604020202020204" pitchFamily="34" charset="0"/>
                        <a:buChar char="•"/>
                      </a:pPr>
                      <a:r>
                        <a:rPr lang="en-GB" sz="1100" b="1" kern="1200" dirty="0">
                          <a:solidFill>
                            <a:schemeClr val="tx1"/>
                          </a:solidFill>
                          <a:latin typeface="+mn-lt"/>
                          <a:ea typeface="+mn-ea"/>
                          <a:cs typeface="+mn-cs"/>
                        </a:rPr>
                        <a:t>Mental wellbeing</a:t>
                      </a:r>
                    </a:p>
                    <a:p>
                      <a:pPr marL="171450" indent="-171450">
                        <a:buFont typeface="Arial" panose="020B0604020202020204" pitchFamily="34" charset="0"/>
                        <a:buChar char="•"/>
                      </a:pPr>
                      <a:r>
                        <a:rPr lang="en-GB" sz="1100" b="1" kern="1200" dirty="0">
                          <a:solidFill>
                            <a:schemeClr val="tx1"/>
                          </a:solidFill>
                          <a:latin typeface="+mn-lt"/>
                          <a:ea typeface="+mn-ea"/>
                          <a:cs typeface="+mn-cs"/>
                        </a:rPr>
                        <a:t>Gambling</a:t>
                      </a:r>
                    </a:p>
                    <a:p>
                      <a:pPr marL="171450" indent="-171450">
                        <a:buFont typeface="Arial" panose="020B0604020202020204" pitchFamily="34" charset="0"/>
                        <a:buChar char="•"/>
                      </a:pPr>
                      <a:r>
                        <a:rPr lang="en-GB" sz="1100" b="1" kern="1200" dirty="0">
                          <a:solidFill>
                            <a:schemeClr val="tx1"/>
                          </a:solidFill>
                          <a:latin typeface="+mn-lt"/>
                          <a:ea typeface="+mn-ea"/>
                          <a:cs typeface="+mn-cs"/>
                        </a:rPr>
                        <a:t>Body image</a:t>
                      </a:r>
                    </a:p>
                  </a:txBody>
                  <a:tcPr marL="65314" marR="65314" marT="32657" marB="32657">
                    <a:solidFill>
                      <a:srgbClr val="FFC000"/>
                    </a:solidFill>
                  </a:tcPr>
                </a:tc>
                <a:tc vMerge="1">
                  <a:txBody>
                    <a:bodyPr/>
                    <a:lstStyle/>
                    <a:p>
                      <a:endParaRPr lang="en-GB"/>
                    </a:p>
                  </a:txBody>
                  <a:tcPr/>
                </a:tc>
                <a:tc vMerge="1">
                  <a:txBody>
                    <a:bodyPr/>
                    <a:lstStyle/>
                    <a:p>
                      <a:endParaRPr lang="en-GB"/>
                    </a:p>
                  </a:txBody>
                  <a:tcPr/>
                </a:tc>
                <a:tc>
                  <a:txBody>
                    <a:bodyPr/>
                    <a:lstStyle/>
                    <a:p>
                      <a:pPr marL="0" indent="0">
                        <a:buFont typeface="Arial" panose="020B0604020202020204" pitchFamily="34" charset="0"/>
                        <a:buNone/>
                      </a:pPr>
                      <a:r>
                        <a:rPr lang="en-GB" sz="1100" b="1" kern="1200" dirty="0">
                          <a:solidFill>
                            <a:schemeClr val="tx1"/>
                          </a:solidFill>
                          <a:latin typeface="+mn-lt"/>
                          <a:ea typeface="+mn-ea"/>
                          <a:cs typeface="+mn-cs"/>
                        </a:rPr>
                        <a:t>PSHE: Relationships and sexual health</a:t>
                      </a:r>
                    </a:p>
                    <a:p>
                      <a:pPr marL="171450" indent="-171450">
                        <a:buFont typeface="Arial" panose="020B0604020202020204" pitchFamily="34" charset="0"/>
                        <a:buChar char="•"/>
                      </a:pPr>
                      <a:r>
                        <a:rPr lang="en-GB" sz="1100" b="1" kern="1200" dirty="0">
                          <a:solidFill>
                            <a:schemeClr val="tx1"/>
                          </a:solidFill>
                          <a:latin typeface="+mn-lt"/>
                          <a:ea typeface="+mn-ea"/>
                          <a:cs typeface="+mn-cs"/>
                        </a:rPr>
                        <a:t>Relationship values</a:t>
                      </a:r>
                    </a:p>
                    <a:p>
                      <a:pPr marL="171450" indent="-171450">
                        <a:buFont typeface="Arial" panose="020B0604020202020204" pitchFamily="34" charset="0"/>
                        <a:buChar char="•"/>
                      </a:pPr>
                      <a:r>
                        <a:rPr lang="en-GB" sz="1100" b="1" kern="1200" dirty="0">
                          <a:solidFill>
                            <a:schemeClr val="tx1"/>
                          </a:solidFill>
                          <a:latin typeface="+mn-lt"/>
                          <a:ea typeface="+mn-ea"/>
                          <a:cs typeface="+mn-cs"/>
                        </a:rPr>
                        <a:t>Contraception/STI </a:t>
                      </a:r>
                    </a:p>
                    <a:p>
                      <a:pPr marL="171450" indent="-171450">
                        <a:buFont typeface="Arial" panose="020B0604020202020204" pitchFamily="34" charset="0"/>
                        <a:buChar char="•"/>
                      </a:pPr>
                      <a:endParaRPr lang="en-GB" sz="1100" b="1" dirty="0">
                        <a:latin typeface="+mj-lt"/>
                      </a:endParaRPr>
                    </a:p>
                  </a:txBody>
                  <a:tcPr marL="65314" marR="65314" marT="32657" marB="32657">
                    <a:solidFill>
                      <a:srgbClr val="99FF66"/>
                    </a:solidFill>
                  </a:tcPr>
                </a:tc>
                <a:extLst>
                  <a:ext uri="{0D108BD9-81ED-4DB2-BD59-A6C34878D82A}">
                    <a16:rowId xmlns:a16="http://schemas.microsoft.com/office/drawing/2014/main" val="847835098"/>
                  </a:ext>
                </a:extLst>
              </a:tr>
            </a:tbl>
          </a:graphicData>
        </a:graphic>
      </p:graphicFrame>
      <p:sp>
        <p:nvSpPr>
          <p:cNvPr id="14" name="TextBox 13">
            <a:extLst>
              <a:ext uri="{FF2B5EF4-FFF2-40B4-BE49-F238E27FC236}">
                <a16:creationId xmlns:a16="http://schemas.microsoft.com/office/drawing/2014/main" id="{08870E20-F1E2-568D-5E05-BB14A51D43C2}"/>
              </a:ext>
            </a:extLst>
          </p:cNvPr>
          <p:cNvSpPr txBox="1"/>
          <p:nvPr/>
        </p:nvSpPr>
        <p:spPr>
          <a:xfrm>
            <a:off x="2632076" y="476085"/>
            <a:ext cx="2184400" cy="307777"/>
          </a:xfrm>
          <a:prstGeom prst="rect">
            <a:avLst/>
          </a:prstGeom>
          <a:solidFill>
            <a:srgbClr val="99FF66"/>
          </a:solidFill>
        </p:spPr>
        <p:txBody>
          <a:bodyPr wrap="square" rtlCol="0">
            <a:spAutoFit/>
          </a:bodyPr>
          <a:lstStyle/>
          <a:p>
            <a:r>
              <a:rPr lang="en-GB" sz="1400" b="1" dirty="0"/>
              <a:t>PSHE theme: Relationships </a:t>
            </a:r>
          </a:p>
        </p:txBody>
      </p:sp>
      <p:sp>
        <p:nvSpPr>
          <p:cNvPr id="15" name="TextBox 14">
            <a:extLst>
              <a:ext uri="{FF2B5EF4-FFF2-40B4-BE49-F238E27FC236}">
                <a16:creationId xmlns:a16="http://schemas.microsoft.com/office/drawing/2014/main" id="{B67AE213-9435-4578-4C00-3A62FB968DAF}"/>
              </a:ext>
            </a:extLst>
          </p:cNvPr>
          <p:cNvSpPr txBox="1"/>
          <p:nvPr/>
        </p:nvSpPr>
        <p:spPr>
          <a:xfrm>
            <a:off x="4740275" y="468150"/>
            <a:ext cx="3098800" cy="307777"/>
          </a:xfrm>
          <a:prstGeom prst="rect">
            <a:avLst/>
          </a:prstGeom>
          <a:solidFill>
            <a:srgbClr val="33CCFF"/>
          </a:solidFill>
        </p:spPr>
        <p:txBody>
          <a:bodyPr wrap="square" rtlCol="0">
            <a:spAutoFit/>
          </a:bodyPr>
          <a:lstStyle/>
          <a:p>
            <a:r>
              <a:rPr lang="en-GB" sz="1400" b="1" dirty="0"/>
              <a:t>PSHE theme: Living in the wider world</a:t>
            </a:r>
          </a:p>
        </p:txBody>
      </p:sp>
      <p:sp>
        <p:nvSpPr>
          <p:cNvPr id="16" name="TextBox 15">
            <a:extLst>
              <a:ext uri="{FF2B5EF4-FFF2-40B4-BE49-F238E27FC236}">
                <a16:creationId xmlns:a16="http://schemas.microsoft.com/office/drawing/2014/main" id="{5E2A0C92-B2DF-9C5D-CA51-E025D2D6510A}"/>
              </a:ext>
            </a:extLst>
          </p:cNvPr>
          <p:cNvSpPr txBox="1"/>
          <p:nvPr/>
        </p:nvSpPr>
        <p:spPr>
          <a:xfrm>
            <a:off x="7670801" y="476085"/>
            <a:ext cx="1889124" cy="307777"/>
          </a:xfrm>
          <a:prstGeom prst="rect">
            <a:avLst/>
          </a:prstGeom>
          <a:solidFill>
            <a:srgbClr val="FFFF00"/>
          </a:solidFill>
        </p:spPr>
        <p:txBody>
          <a:bodyPr wrap="square" rtlCol="0">
            <a:spAutoFit/>
          </a:bodyPr>
          <a:lstStyle/>
          <a:p>
            <a:r>
              <a:rPr lang="en-GB" sz="1400" b="1" dirty="0"/>
              <a:t>PSHE theme: Careers</a:t>
            </a:r>
          </a:p>
        </p:txBody>
      </p:sp>
      <p:sp>
        <p:nvSpPr>
          <p:cNvPr id="18" name="TextBox 17">
            <a:extLst>
              <a:ext uri="{FF2B5EF4-FFF2-40B4-BE49-F238E27FC236}">
                <a16:creationId xmlns:a16="http://schemas.microsoft.com/office/drawing/2014/main" id="{DA3E5C5B-9B0E-6F4A-47A3-9C4E66133443}"/>
              </a:ext>
            </a:extLst>
          </p:cNvPr>
          <p:cNvSpPr txBox="1"/>
          <p:nvPr/>
        </p:nvSpPr>
        <p:spPr>
          <a:xfrm>
            <a:off x="9321801" y="472117"/>
            <a:ext cx="2870200" cy="307777"/>
          </a:xfrm>
          <a:prstGeom prst="rect">
            <a:avLst/>
          </a:prstGeom>
          <a:solidFill>
            <a:srgbClr val="FFC000"/>
          </a:solidFill>
        </p:spPr>
        <p:txBody>
          <a:bodyPr wrap="square" rtlCol="0">
            <a:spAutoFit/>
          </a:bodyPr>
          <a:lstStyle/>
          <a:p>
            <a:r>
              <a:rPr lang="en-GB" sz="1400" b="1" dirty="0"/>
              <a:t>PSHE theme: Health and wellbeing </a:t>
            </a:r>
          </a:p>
        </p:txBody>
      </p:sp>
    </p:spTree>
    <p:extLst>
      <p:ext uri="{BB962C8B-B14F-4D97-AF65-F5344CB8AC3E}">
        <p14:creationId xmlns:p14="http://schemas.microsoft.com/office/powerpoint/2010/main" val="640050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55F29-E5B2-6A77-1435-49092A9C4652}"/>
            </a:ext>
          </a:extLst>
        </p:cNvPr>
        <p:cNvGrpSpPr/>
        <p:nvPr/>
      </p:nvGrpSpPr>
      <p:grpSpPr>
        <a:xfrm>
          <a:off x="0" y="0"/>
          <a:ext cx="0" cy="0"/>
          <a:chOff x="0" y="0"/>
          <a:chExt cx="0" cy="0"/>
        </a:xfrm>
      </p:grpSpPr>
      <p:sp>
        <p:nvSpPr>
          <p:cNvPr id="22" name="Text Box 5">
            <a:extLst>
              <a:ext uri="{FF2B5EF4-FFF2-40B4-BE49-F238E27FC236}">
                <a16:creationId xmlns:a16="http://schemas.microsoft.com/office/drawing/2014/main" id="{6766F51F-95E7-E772-BD6A-C23DD851588C}"/>
              </a:ext>
            </a:extLst>
          </p:cNvPr>
          <p:cNvSpPr txBox="1">
            <a:spLocks noChangeArrowheads="1"/>
          </p:cNvSpPr>
          <p:nvPr/>
        </p:nvSpPr>
        <p:spPr bwMode="auto">
          <a:xfrm>
            <a:off x="-1" y="0"/>
            <a:ext cx="12192000" cy="440234"/>
          </a:xfrm>
          <a:prstGeom prst="rect">
            <a:avLst/>
          </a:prstGeom>
          <a:solidFill>
            <a:schemeClr val="bg1"/>
          </a:solidFill>
          <a:ln>
            <a:solidFill>
              <a:srgbClr val="002060"/>
            </a:solidFill>
          </a:ln>
        </p:spPr>
        <p:style>
          <a:lnRef idx="2">
            <a:schemeClr val="dk1"/>
          </a:lnRef>
          <a:fillRef idx="1">
            <a:schemeClr val="lt1"/>
          </a:fillRef>
          <a:effectRef idx="0">
            <a:schemeClr val="dk1"/>
          </a:effectRef>
          <a:fontRef idx="minor">
            <a:schemeClr val="dk1"/>
          </a:fontRef>
        </p:style>
        <p:txBody>
          <a:bodyPr wrap="square" anchor="ctr">
            <a:noAutofit/>
          </a:bodyPr>
          <a:lstStyle>
            <a:lvl1pPr eaLnBrk="0" hangingPunct="0">
              <a:spcBef>
                <a:spcPct val="20000"/>
              </a:spcBef>
              <a:buClr>
                <a:srgbClr val="0BD0D9"/>
              </a:buClr>
              <a:buSzPct val="95000"/>
              <a:buFont typeface="Wingdings 2" pitchFamily="18" charset="2"/>
              <a:buChar char=""/>
              <a:defRPr sz="2600">
                <a:solidFill>
                  <a:schemeClr val="tx1"/>
                </a:solidFill>
                <a:latin typeface="Constantia" pitchFamily="18" charset="0"/>
              </a:defRPr>
            </a:lvl1pPr>
            <a:lvl2pPr marL="742950" indent="-285750" eaLnBrk="0" hangingPunct="0">
              <a:spcBef>
                <a:spcPct val="20000"/>
              </a:spcBef>
              <a:buClr>
                <a:schemeClr val="accent1"/>
              </a:buClr>
              <a:buSzPct val="85000"/>
              <a:buFont typeface="Wingdings 2" pitchFamily="18" charset="2"/>
              <a:buChar char=""/>
              <a:defRPr sz="2400">
                <a:solidFill>
                  <a:schemeClr val="tx1"/>
                </a:solidFill>
                <a:latin typeface="Constantia" pitchFamily="18" charset="0"/>
              </a:defRPr>
            </a:lvl2pPr>
            <a:lvl3pPr marL="1143000" indent="-228600" eaLnBrk="0" hangingPunct="0">
              <a:spcBef>
                <a:spcPct val="20000"/>
              </a:spcBef>
              <a:buClr>
                <a:schemeClr val="accent2"/>
              </a:buClr>
              <a:buSzPct val="70000"/>
              <a:buFont typeface="Wingdings 2" pitchFamily="18" charset="2"/>
              <a:buChar char=""/>
              <a:defRPr sz="2100">
                <a:solidFill>
                  <a:schemeClr val="tx1"/>
                </a:solidFill>
                <a:latin typeface="Constantia" pitchFamily="18" charset="0"/>
              </a:defRPr>
            </a:lvl3pPr>
            <a:lvl4pPr marL="1600200" indent="-228600" eaLnBrk="0" hangingPunct="0">
              <a:spcBef>
                <a:spcPct val="20000"/>
              </a:spcBef>
              <a:buClr>
                <a:srgbClr val="0BD0D9"/>
              </a:buClr>
              <a:buSzPct val="65000"/>
              <a:buFont typeface="Wingdings 2" pitchFamily="18" charset="2"/>
              <a:buChar char=""/>
              <a:defRPr sz="2000">
                <a:solidFill>
                  <a:schemeClr val="tx1"/>
                </a:solidFill>
                <a:latin typeface="Constantia" pitchFamily="18" charset="0"/>
              </a:defRPr>
            </a:lvl4pPr>
            <a:lvl5pPr marL="2057400" indent="-228600" eaLnBrk="0" hangingPunct="0">
              <a:spcBef>
                <a:spcPct val="20000"/>
              </a:spcBef>
              <a:buClr>
                <a:srgbClr val="10CF9B"/>
              </a:buClr>
              <a:buSzPct val="65000"/>
              <a:buFont typeface="Wingdings 2" pitchFamily="18" charset="2"/>
              <a:buChar char=""/>
              <a:defRPr sz="2000">
                <a:solidFill>
                  <a:schemeClr val="tx1"/>
                </a:solidFill>
                <a:latin typeface="Constantia" pitchFamily="18" charset="0"/>
              </a:defRPr>
            </a:lvl5pPr>
            <a:lvl6pPr marL="25146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6pPr>
            <a:lvl7pPr marL="29718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7pPr>
            <a:lvl8pPr marL="34290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8pPr>
            <a:lvl9pPr marL="3886200" indent="-228600" eaLnBrk="0" fontAlgn="base" hangingPunct="0">
              <a:spcBef>
                <a:spcPct val="20000"/>
              </a:spcBef>
              <a:spcAft>
                <a:spcPct val="0"/>
              </a:spcAft>
              <a:buClr>
                <a:srgbClr val="10CF9B"/>
              </a:buClr>
              <a:buSzPct val="65000"/>
              <a:buFont typeface="Wingdings 2" pitchFamily="18" charset="2"/>
              <a:buChar char=""/>
              <a:defRPr sz="2000">
                <a:solidFill>
                  <a:schemeClr val="tx1"/>
                </a:solidFill>
                <a:latin typeface="Constantia" pitchFamily="18" charset="0"/>
              </a:defRPr>
            </a:lvl9pPr>
          </a:lstStyle>
          <a:p>
            <a:pPr marL="0" marR="0" lvl="0" indent="0" algn="ctr" defTabSz="914400" rtl="0" eaLnBrk="0" fontAlgn="auto" latinLnBrk="0" hangingPunct="0">
              <a:lnSpc>
                <a:spcPct val="100000"/>
              </a:lnSpc>
              <a:spcBef>
                <a:spcPct val="20000"/>
              </a:spcBef>
              <a:spcAft>
                <a:spcPts val="0"/>
              </a:spcAft>
              <a:buClr>
                <a:srgbClr val="0BD0D9"/>
              </a:buClr>
              <a:buSzPct val="95000"/>
              <a:buFont typeface="Wingdings 2" pitchFamily="18" charset="2"/>
              <a:buNone/>
              <a:tabLst/>
              <a:defRPr/>
            </a:pPr>
            <a:r>
              <a:rPr kumimoji="0" lang="en-GB" sz="2400" b="1" i="0" u="sng" strike="noStrike" kern="1200" cap="none" spc="0" normalizeH="0" baseline="0" noProof="0" dirty="0">
                <a:ln>
                  <a:noFill/>
                </a:ln>
                <a:solidFill>
                  <a:srgbClr val="000000"/>
                </a:solidFill>
                <a:effectLst/>
                <a:uLnTx/>
                <a:uFillTx/>
                <a:latin typeface="Quebec Serial Heavy"/>
                <a:ea typeface="+mn-ea"/>
                <a:cs typeface="+mn-cs"/>
              </a:rPr>
              <a:t>Religious Education (RE) &amp; Personal Social Health Economical (PSHE) overview KS4 2026/2027</a:t>
            </a:r>
          </a:p>
        </p:txBody>
      </p:sp>
      <p:graphicFrame>
        <p:nvGraphicFramePr>
          <p:cNvPr id="7" name="Table 6">
            <a:extLst>
              <a:ext uri="{FF2B5EF4-FFF2-40B4-BE49-F238E27FC236}">
                <a16:creationId xmlns:a16="http://schemas.microsoft.com/office/drawing/2014/main" id="{CC81FE35-1F0C-7A19-A988-F1F6EB5F5131}"/>
              </a:ext>
            </a:extLst>
          </p:cNvPr>
          <p:cNvGraphicFramePr>
            <a:graphicFrameLocks noGrp="1"/>
          </p:cNvGraphicFramePr>
          <p:nvPr/>
        </p:nvGraphicFramePr>
        <p:xfrm>
          <a:off x="762000" y="811777"/>
          <a:ext cx="11430000" cy="326571"/>
        </p:xfrm>
        <a:graphic>
          <a:graphicData uri="http://schemas.openxmlformats.org/drawingml/2006/table">
            <a:tbl>
              <a:tblPr firstRow="1" bandRow="1">
                <a:tableStyleId>{5C22544A-7EE6-4342-B048-85BDC9FD1C3A}</a:tableStyleId>
              </a:tblPr>
              <a:tblGrid>
                <a:gridCol w="1854200">
                  <a:extLst>
                    <a:ext uri="{9D8B030D-6E8A-4147-A177-3AD203B41FA5}">
                      <a16:colId xmlns:a16="http://schemas.microsoft.com/office/drawing/2014/main" val="453341484"/>
                    </a:ext>
                  </a:extLst>
                </a:gridCol>
                <a:gridCol w="1861408">
                  <a:extLst>
                    <a:ext uri="{9D8B030D-6E8A-4147-A177-3AD203B41FA5}">
                      <a16:colId xmlns:a16="http://schemas.microsoft.com/office/drawing/2014/main" val="3251789967"/>
                    </a:ext>
                  </a:extLst>
                </a:gridCol>
                <a:gridCol w="2024792">
                  <a:extLst>
                    <a:ext uri="{9D8B030D-6E8A-4147-A177-3AD203B41FA5}">
                      <a16:colId xmlns:a16="http://schemas.microsoft.com/office/drawing/2014/main" val="4247946787"/>
                    </a:ext>
                  </a:extLst>
                </a:gridCol>
                <a:gridCol w="1832404">
                  <a:extLst>
                    <a:ext uri="{9D8B030D-6E8A-4147-A177-3AD203B41FA5}">
                      <a16:colId xmlns:a16="http://schemas.microsoft.com/office/drawing/2014/main" val="1368791388"/>
                    </a:ext>
                  </a:extLst>
                </a:gridCol>
                <a:gridCol w="1928598">
                  <a:extLst>
                    <a:ext uri="{9D8B030D-6E8A-4147-A177-3AD203B41FA5}">
                      <a16:colId xmlns:a16="http://schemas.microsoft.com/office/drawing/2014/main" val="2619116486"/>
                    </a:ext>
                  </a:extLst>
                </a:gridCol>
                <a:gridCol w="1928598">
                  <a:extLst>
                    <a:ext uri="{9D8B030D-6E8A-4147-A177-3AD203B41FA5}">
                      <a16:colId xmlns:a16="http://schemas.microsoft.com/office/drawing/2014/main" val="4066631228"/>
                    </a:ext>
                  </a:extLst>
                </a:gridCol>
              </a:tblGrid>
              <a:tr h="326571">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1</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2 </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3</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4</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5</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39965" rtl="0" eaLnBrk="1" fontAlgn="auto" latinLnBrk="0" hangingPunct="1">
                        <a:lnSpc>
                          <a:spcPct val="100000"/>
                        </a:lnSpc>
                        <a:spcBef>
                          <a:spcPts val="0"/>
                        </a:spcBef>
                        <a:spcAft>
                          <a:spcPts val="0"/>
                        </a:spcAft>
                        <a:buClrTx/>
                        <a:buSzTx/>
                        <a:buFontTx/>
                        <a:buNone/>
                        <a:tabLst/>
                        <a:defRPr/>
                      </a:pPr>
                      <a:r>
                        <a:rPr lang="en-GB" sz="1700" b="1" kern="1200" dirty="0">
                          <a:solidFill>
                            <a:srgbClr val="000000"/>
                          </a:solidFill>
                          <a:latin typeface="+mn-lt"/>
                          <a:ea typeface="+mn-ea"/>
                          <a:cs typeface="+mn-cs"/>
                        </a:rPr>
                        <a:t>Half term 6</a:t>
                      </a:r>
                    </a:p>
                  </a:txBody>
                  <a:tcPr marL="65314" marR="65314" marT="32657" marB="3265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6065357"/>
                  </a:ext>
                </a:extLst>
              </a:tr>
            </a:tbl>
          </a:graphicData>
        </a:graphic>
      </p:graphicFrame>
      <p:graphicFrame>
        <p:nvGraphicFramePr>
          <p:cNvPr id="12" name="Table 11">
            <a:extLst>
              <a:ext uri="{FF2B5EF4-FFF2-40B4-BE49-F238E27FC236}">
                <a16:creationId xmlns:a16="http://schemas.microsoft.com/office/drawing/2014/main" id="{F18AC622-7378-9BDE-E397-67A1000F2C66}"/>
              </a:ext>
            </a:extLst>
          </p:cNvPr>
          <p:cNvGraphicFramePr>
            <a:graphicFrameLocks noGrp="1"/>
          </p:cNvGraphicFramePr>
          <p:nvPr>
            <p:extLst>
              <p:ext uri="{D42A27DB-BD31-4B8C-83A1-F6EECF244321}">
                <p14:modId xmlns:p14="http://schemas.microsoft.com/office/powerpoint/2010/main" val="3855901955"/>
              </p:ext>
            </p:extLst>
          </p:nvPr>
        </p:nvGraphicFramePr>
        <p:xfrm>
          <a:off x="0" y="1138348"/>
          <a:ext cx="12191999" cy="4438105"/>
        </p:xfrm>
        <a:graphic>
          <a:graphicData uri="http://schemas.openxmlformats.org/drawingml/2006/table">
            <a:tbl>
              <a:tblPr firstRow="1" bandRow="1">
                <a:tableStyleId>{5940675A-B579-460E-94D1-54222C63F5DA}</a:tableStyleId>
              </a:tblPr>
              <a:tblGrid>
                <a:gridCol w="754331">
                  <a:extLst>
                    <a:ext uri="{9D8B030D-6E8A-4147-A177-3AD203B41FA5}">
                      <a16:colId xmlns:a16="http://schemas.microsoft.com/office/drawing/2014/main" val="3013492191"/>
                    </a:ext>
                  </a:extLst>
                </a:gridCol>
                <a:gridCol w="1887269">
                  <a:extLst>
                    <a:ext uri="{9D8B030D-6E8A-4147-A177-3AD203B41FA5}">
                      <a16:colId xmlns:a16="http://schemas.microsoft.com/office/drawing/2014/main" val="1302166834"/>
                    </a:ext>
                  </a:extLst>
                </a:gridCol>
                <a:gridCol w="1902957">
                  <a:extLst>
                    <a:ext uri="{9D8B030D-6E8A-4147-A177-3AD203B41FA5}">
                      <a16:colId xmlns:a16="http://schemas.microsoft.com/office/drawing/2014/main" val="3803794098"/>
                    </a:ext>
                  </a:extLst>
                </a:gridCol>
                <a:gridCol w="1945143">
                  <a:extLst>
                    <a:ext uri="{9D8B030D-6E8A-4147-A177-3AD203B41FA5}">
                      <a16:colId xmlns:a16="http://schemas.microsoft.com/office/drawing/2014/main" val="1428013172"/>
                    </a:ext>
                  </a:extLst>
                </a:gridCol>
                <a:gridCol w="1895873">
                  <a:extLst>
                    <a:ext uri="{9D8B030D-6E8A-4147-A177-3AD203B41FA5}">
                      <a16:colId xmlns:a16="http://schemas.microsoft.com/office/drawing/2014/main" val="2847567146"/>
                    </a:ext>
                  </a:extLst>
                </a:gridCol>
                <a:gridCol w="1914170">
                  <a:extLst>
                    <a:ext uri="{9D8B030D-6E8A-4147-A177-3AD203B41FA5}">
                      <a16:colId xmlns:a16="http://schemas.microsoft.com/office/drawing/2014/main" val="608730996"/>
                    </a:ext>
                  </a:extLst>
                </a:gridCol>
                <a:gridCol w="1892256">
                  <a:extLst>
                    <a:ext uri="{9D8B030D-6E8A-4147-A177-3AD203B41FA5}">
                      <a16:colId xmlns:a16="http://schemas.microsoft.com/office/drawing/2014/main" val="2579749526"/>
                    </a:ext>
                  </a:extLst>
                </a:gridCol>
              </a:tblGrid>
              <a:tr h="401255">
                <a:tc rowSpan="2">
                  <a:txBody>
                    <a:bodyPr/>
                    <a:lstStyle/>
                    <a:p>
                      <a:r>
                        <a:rPr lang="en-GB" sz="1600" b="1" dirty="0"/>
                        <a:t>Year 10</a:t>
                      </a:r>
                    </a:p>
                  </a:txBody>
                  <a:tcPr marL="65314" marR="65314" marT="32657" marB="32657"/>
                </a:tc>
                <a:tc>
                  <a:txBody>
                    <a:bodyPr/>
                    <a:lstStyle/>
                    <a:p>
                      <a:pPr marL="0" indent="0">
                        <a:buFont typeface="Arial" panose="020B0604020202020204" pitchFamily="34" charset="0"/>
                        <a:buNone/>
                      </a:pPr>
                      <a:r>
                        <a:rPr lang="en-GB" sz="1100" b="1" dirty="0">
                          <a:latin typeface="+mj-lt"/>
                        </a:rPr>
                        <a:t>PSHE: Healthy romantic relationships</a:t>
                      </a:r>
                    </a:p>
                    <a:p>
                      <a:pPr marL="171450" indent="-171450">
                        <a:buFont typeface="Arial" panose="020B0604020202020204" pitchFamily="34" charset="0"/>
                        <a:buChar char="•"/>
                      </a:pPr>
                      <a:r>
                        <a:rPr lang="en-GB" sz="1100" b="1" dirty="0">
                          <a:latin typeface="+mj-lt"/>
                        </a:rPr>
                        <a:t>Consent </a:t>
                      </a:r>
                    </a:p>
                    <a:p>
                      <a:pPr marL="171450" indent="-171450">
                        <a:buFont typeface="Arial" panose="020B0604020202020204" pitchFamily="34" charset="0"/>
                        <a:buChar char="•"/>
                      </a:pPr>
                      <a:r>
                        <a:rPr lang="en-GB" sz="1100" b="1" dirty="0">
                          <a:latin typeface="+mj-lt"/>
                        </a:rPr>
                        <a:t>Impact of pornography</a:t>
                      </a:r>
                    </a:p>
                    <a:p>
                      <a:pPr marL="171450" indent="-171450">
                        <a:buFont typeface="Arial" panose="020B0604020202020204" pitchFamily="34" charset="0"/>
                        <a:buChar char="•"/>
                      </a:pPr>
                      <a:r>
                        <a:rPr lang="en-GB" sz="1100" b="1" dirty="0">
                          <a:latin typeface="+mj-lt"/>
                        </a:rPr>
                        <a:t>Pressure, persuasion and coercion </a:t>
                      </a:r>
                    </a:p>
                    <a:p>
                      <a:pPr marL="171450" indent="-171450">
                        <a:buFont typeface="Arial" panose="020B0604020202020204" pitchFamily="34" charset="0"/>
                        <a:buChar char="•"/>
                      </a:pPr>
                      <a:r>
                        <a:rPr lang="en-GB" sz="1100" b="1" dirty="0">
                          <a:latin typeface="+mj-lt"/>
                        </a:rPr>
                        <a:t>FGM</a:t>
                      </a:r>
                    </a:p>
                    <a:p>
                      <a:pPr marL="171450" indent="-171450">
                        <a:buFont typeface="Arial" panose="020B0604020202020204" pitchFamily="34" charset="0"/>
                        <a:buChar char="•"/>
                      </a:pPr>
                      <a:r>
                        <a:rPr lang="en-GB" sz="1100" b="1" dirty="0">
                          <a:latin typeface="+mj-lt"/>
                        </a:rPr>
                        <a:t>Forces marriage </a:t>
                      </a:r>
                    </a:p>
                    <a:p>
                      <a:pPr marL="0" indent="0">
                        <a:buFont typeface="Arial" panose="020B0604020202020204" pitchFamily="34" charset="0"/>
                        <a:buNone/>
                      </a:pPr>
                      <a:endParaRPr lang="en-GB" sz="1100" b="1" dirty="0">
                        <a:latin typeface="+mj-lt"/>
                      </a:endParaRP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Navigating the online world</a:t>
                      </a:r>
                    </a:p>
                    <a:p>
                      <a:pPr marL="342900" indent="-342900">
                        <a:buFont typeface="Arial" panose="020B0604020202020204" pitchFamily="34" charset="0"/>
                        <a:buChar char="•"/>
                      </a:pPr>
                      <a:r>
                        <a:rPr lang="en-GB" sz="1100" b="1" dirty="0">
                          <a:latin typeface="+mj-lt"/>
                        </a:rPr>
                        <a:t>AI</a:t>
                      </a:r>
                    </a:p>
                    <a:p>
                      <a:pPr marL="342900" indent="-342900">
                        <a:buFont typeface="Arial" panose="020B0604020202020204" pitchFamily="34" charset="0"/>
                        <a:buChar char="•"/>
                      </a:pPr>
                      <a:r>
                        <a:rPr lang="en-GB" sz="1100" b="1" dirty="0">
                          <a:latin typeface="+mj-lt"/>
                        </a:rPr>
                        <a:t>Chatbots and the impacts of them on relationships</a:t>
                      </a:r>
                    </a:p>
                    <a:p>
                      <a:pPr marL="342900" indent="-342900">
                        <a:buFont typeface="Arial" panose="020B0604020202020204" pitchFamily="34" charset="0"/>
                        <a:buChar char="•"/>
                      </a:pPr>
                      <a:r>
                        <a:rPr lang="en-GB" sz="1100" b="1" dirty="0">
                          <a:latin typeface="+mj-lt"/>
                        </a:rPr>
                        <a:t>Deepfakes: the harms and risks</a:t>
                      </a:r>
                    </a:p>
                    <a:p>
                      <a:pPr marL="342900" indent="-342900">
                        <a:buFont typeface="Arial" panose="020B0604020202020204" pitchFamily="34" charset="0"/>
                        <a:buChar char="•"/>
                      </a:pPr>
                      <a:r>
                        <a:rPr lang="en-GB" sz="1100" b="1" dirty="0">
                          <a:latin typeface="+mj-lt"/>
                        </a:rPr>
                        <a:t>Social attitudes surrounding nude images</a:t>
                      </a:r>
                    </a:p>
                    <a:p>
                      <a:pPr marL="342900" indent="-342900">
                        <a:buFont typeface="Arial" panose="020B0604020202020204" pitchFamily="34" charset="0"/>
                        <a:buChar char="•"/>
                      </a:pPr>
                      <a:endParaRPr lang="en-GB" sz="1100" b="1" dirty="0">
                        <a:solidFill>
                          <a:srgbClr val="33CCFF"/>
                        </a:solidFill>
                        <a:latin typeface="+mj-lt"/>
                      </a:endParaRPr>
                    </a:p>
                  </a:txBody>
                  <a:tcPr marL="65314" marR="65314" marT="32657" marB="32657">
                    <a:solidFill>
                      <a:srgbClr val="33CCFF"/>
                    </a:solidFill>
                  </a:tcPr>
                </a:tc>
                <a:tc>
                  <a:txBody>
                    <a:bodyPr/>
                    <a:lstStyle/>
                    <a:p>
                      <a:pPr marL="0" indent="0">
                        <a:buFont typeface="Arial" panose="020B0604020202020204" pitchFamily="34" charset="0"/>
                        <a:buNone/>
                      </a:pPr>
                      <a:r>
                        <a:rPr lang="en-GB" sz="1100" b="1" dirty="0">
                          <a:latin typeface="+mj-lt"/>
                        </a:rPr>
                        <a:t>PSHE: Health Choices and wellbeing </a:t>
                      </a:r>
                    </a:p>
                    <a:p>
                      <a:pPr marL="171450" indent="-171450">
                        <a:buFont typeface="Arial" panose="020B0604020202020204" pitchFamily="34" charset="0"/>
                        <a:buChar char="•"/>
                      </a:pPr>
                      <a:r>
                        <a:rPr lang="en-GB" sz="1100" b="1" dirty="0">
                          <a:latin typeface="+mj-lt"/>
                        </a:rPr>
                        <a:t>Informed choices around food and exercise </a:t>
                      </a:r>
                    </a:p>
                    <a:p>
                      <a:pPr marL="171450" indent="-171450">
                        <a:buFont typeface="Arial" panose="020B0604020202020204" pitchFamily="34" charset="0"/>
                        <a:buChar char="•"/>
                      </a:pPr>
                      <a:r>
                        <a:rPr lang="en-GB" sz="1100" b="1" dirty="0">
                          <a:latin typeface="+mj-lt"/>
                        </a:rPr>
                        <a:t>Blood/organ and stem cell donation</a:t>
                      </a:r>
                    </a:p>
                    <a:p>
                      <a:pPr marL="171450" indent="-171450">
                        <a:buFont typeface="Arial" panose="020B0604020202020204" pitchFamily="34" charset="0"/>
                        <a:buChar char="•"/>
                      </a:pPr>
                      <a:r>
                        <a:rPr lang="en-GB" sz="1100" b="1" dirty="0">
                          <a:latin typeface="+mj-lt"/>
                        </a:rPr>
                        <a:t>Breast and testicular cancer awareness and prevention </a:t>
                      </a: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FFC000"/>
                    </a:solidFill>
                  </a:tcPr>
                </a:tc>
                <a:tc>
                  <a:txBody>
                    <a:bodyPr/>
                    <a:lstStyle/>
                    <a:p>
                      <a:pPr marL="0" indent="0">
                        <a:buFont typeface="Arial" panose="020B0604020202020204" pitchFamily="34" charset="0"/>
                        <a:buNone/>
                      </a:pPr>
                      <a:r>
                        <a:rPr lang="en-GB" sz="1100" b="1" dirty="0">
                          <a:latin typeface="+mj-lt"/>
                        </a:rPr>
                        <a:t>PSHE: Friendship, diversity and challenging extremism </a:t>
                      </a:r>
                    </a:p>
                    <a:p>
                      <a:pPr marL="171450" indent="-171450">
                        <a:buFont typeface="Arial" panose="020B0604020202020204" pitchFamily="34" charset="0"/>
                        <a:buChar char="•"/>
                      </a:pPr>
                      <a:r>
                        <a:rPr lang="en-GB" sz="1100" b="1" dirty="0">
                          <a:latin typeface="+mj-lt"/>
                        </a:rPr>
                        <a:t>Challenging bullies</a:t>
                      </a:r>
                    </a:p>
                    <a:p>
                      <a:pPr marL="171450" indent="-171450">
                        <a:buFont typeface="Arial" panose="020B0604020202020204" pitchFamily="34" charset="0"/>
                        <a:buChar char="•"/>
                      </a:pPr>
                      <a:r>
                        <a:rPr lang="en-GB" sz="1100" b="1" dirty="0">
                          <a:latin typeface="+mj-lt"/>
                        </a:rPr>
                        <a:t>Diversity</a:t>
                      </a:r>
                    </a:p>
                    <a:p>
                      <a:pPr marL="171450" indent="-171450">
                        <a:buFont typeface="Arial" panose="020B0604020202020204" pitchFamily="34" charset="0"/>
                        <a:buChar char="•"/>
                      </a:pPr>
                      <a:r>
                        <a:rPr lang="en-GB" sz="1100" b="1" dirty="0">
                          <a:latin typeface="+mj-lt"/>
                        </a:rPr>
                        <a:t>Preventing extremism and radicalisation </a:t>
                      </a:r>
                    </a:p>
                    <a:p>
                      <a:pPr marL="171450" indent="-171450">
                        <a:buFont typeface="Arial" panose="020B0604020202020204" pitchFamily="34" charset="0"/>
                        <a:buChar char="•"/>
                      </a:pPr>
                      <a:r>
                        <a:rPr lang="en-GB" sz="1100" b="1" dirty="0">
                          <a:latin typeface="+mj-lt"/>
                        </a:rPr>
                        <a:t>Safely challenging misogyny </a:t>
                      </a:r>
                    </a:p>
                    <a:p>
                      <a:pPr marL="171450" indent="-171450">
                        <a:buFont typeface="Arial" panose="020B0604020202020204" pitchFamily="34" charset="0"/>
                        <a:buChar char="•"/>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4FD1FF"/>
                    </a:solidFill>
                  </a:tcPr>
                </a:tc>
                <a:tc>
                  <a:txBody>
                    <a:bodyPr/>
                    <a:lstStyle/>
                    <a:p>
                      <a:pPr marL="0" indent="0">
                        <a:buFont typeface="Arial" panose="020B0604020202020204" pitchFamily="34" charset="0"/>
                        <a:buNone/>
                      </a:pPr>
                      <a:r>
                        <a:rPr lang="en-GB" sz="1100" b="1" dirty="0">
                          <a:latin typeface="+mj-lt"/>
                        </a:rPr>
                        <a:t>PSHE: Work and beyond </a:t>
                      </a:r>
                    </a:p>
                    <a:p>
                      <a:pPr marL="171450" indent="-171450">
                        <a:buFont typeface="Arial" panose="020B0604020202020204" pitchFamily="34" charset="0"/>
                        <a:buChar char="•"/>
                      </a:pPr>
                      <a:r>
                        <a:rPr lang="en-GB" sz="1100" b="1" dirty="0">
                          <a:latin typeface="+mj-lt"/>
                        </a:rPr>
                        <a:t>Career preferences and pathways</a:t>
                      </a:r>
                    </a:p>
                    <a:p>
                      <a:pPr marL="171450" indent="-171450">
                        <a:buFont typeface="Arial" panose="020B0604020202020204" pitchFamily="34" charset="0"/>
                        <a:buChar char="•"/>
                      </a:pPr>
                      <a:r>
                        <a:rPr lang="en-GB" sz="1100" b="1" dirty="0">
                          <a:latin typeface="+mj-lt"/>
                        </a:rPr>
                        <a:t>Making a good impression</a:t>
                      </a:r>
                    </a:p>
                    <a:p>
                      <a:pPr marL="171450" indent="-171450">
                        <a:buFont typeface="Arial" panose="020B0604020202020204" pitchFamily="34" charset="0"/>
                        <a:buChar char="•"/>
                      </a:pPr>
                      <a:r>
                        <a:rPr lang="en-GB" sz="1100" b="1" dirty="0">
                          <a:latin typeface="+mj-lt"/>
                        </a:rPr>
                        <a:t>Preparing for work experience </a:t>
                      </a:r>
                    </a:p>
                  </a:txBody>
                  <a:tcPr marL="65314" marR="65314" marT="32657" marB="32657">
                    <a:solidFill>
                      <a:srgbClr val="FFFF00"/>
                    </a:solidFill>
                  </a:tcPr>
                </a:tc>
                <a:tc>
                  <a:txBody>
                    <a:bodyPr/>
                    <a:lstStyle/>
                    <a:p>
                      <a:pPr marL="0" indent="0">
                        <a:buFont typeface="Arial" panose="020B0604020202020204" pitchFamily="34" charset="0"/>
                        <a:buNone/>
                      </a:pPr>
                      <a:r>
                        <a:rPr lang="en-GB" sz="1100" b="1" dirty="0">
                          <a:latin typeface="+mj-lt"/>
                        </a:rPr>
                        <a:t>PSHE: My rights and responsibilities </a:t>
                      </a:r>
                    </a:p>
                    <a:p>
                      <a:pPr marL="171450" indent="-171450">
                        <a:buFont typeface="Arial" panose="020B0604020202020204" pitchFamily="34" charset="0"/>
                        <a:buChar char="•"/>
                      </a:pPr>
                      <a:r>
                        <a:rPr lang="en-GB" sz="1100" b="1" dirty="0">
                          <a:latin typeface="+mj-lt"/>
                        </a:rPr>
                        <a:t>Human rights and responsibilities</a:t>
                      </a:r>
                    </a:p>
                    <a:p>
                      <a:pPr marL="171450" indent="-171450">
                        <a:buFont typeface="Arial" panose="020B0604020202020204" pitchFamily="34" charset="0"/>
                        <a:buChar char="•"/>
                      </a:pPr>
                      <a:r>
                        <a:rPr lang="en-GB" sz="1100" b="1" dirty="0">
                          <a:latin typeface="+mj-lt"/>
                        </a:rPr>
                        <a:t>Elections</a:t>
                      </a:r>
                    </a:p>
                    <a:p>
                      <a:pPr marL="171450" indent="-171450">
                        <a:buFont typeface="Arial" panose="020B0604020202020204" pitchFamily="34" charset="0"/>
                        <a:buChar char="•"/>
                      </a:pPr>
                      <a:r>
                        <a:rPr lang="en-GB" sz="1100" b="1" dirty="0">
                          <a:latin typeface="+mj-lt"/>
                        </a:rPr>
                        <a:t>Tax</a:t>
                      </a:r>
                    </a:p>
                    <a:p>
                      <a:pPr marL="171450" indent="-171450">
                        <a:buFont typeface="Arial" panose="020B0604020202020204" pitchFamily="34" charset="0"/>
                        <a:buChar char="•"/>
                      </a:pPr>
                      <a:r>
                        <a:rPr lang="en-GB" sz="1100" b="1" dirty="0">
                          <a:latin typeface="+mj-lt"/>
                        </a:rPr>
                        <a:t>Democracy </a:t>
                      </a: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p>
                      <a:pPr marL="0" indent="0">
                        <a:buFont typeface="Arial" panose="020B0604020202020204" pitchFamily="34" charset="0"/>
                        <a:buNone/>
                      </a:pPr>
                      <a:endParaRPr lang="en-GB" sz="1100" b="1" dirty="0">
                        <a:latin typeface="+mj-lt"/>
                      </a:endParaRPr>
                    </a:p>
                  </a:txBody>
                  <a:tcPr marL="65314" marR="65314" marT="32657" marB="32657">
                    <a:solidFill>
                      <a:srgbClr val="33CCFF"/>
                    </a:solidFill>
                  </a:tcPr>
                </a:tc>
                <a:extLst>
                  <a:ext uri="{0D108BD9-81ED-4DB2-BD59-A6C34878D82A}">
                    <a16:rowId xmlns:a16="http://schemas.microsoft.com/office/drawing/2014/main" val="585583934"/>
                  </a:ext>
                </a:extLst>
              </a:tr>
              <a:tr h="787037">
                <a:tc vMerge="1">
                  <a:txBody>
                    <a:bodyPr/>
                    <a:lstStyle/>
                    <a:p>
                      <a:endParaRPr lang="en-GB"/>
                    </a:p>
                  </a:txBody>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342900" indent="-342900">
                        <a:buFont typeface="Arial" panose="020B0604020202020204" pitchFamily="34" charset="0"/>
                        <a:buChar char="•"/>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tc>
                  <a: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100" b="1" kern="1200" dirty="0">
                          <a:solidFill>
                            <a:schemeClr val="tx1"/>
                          </a:solidFill>
                          <a:latin typeface="+mn-lt"/>
                          <a:ea typeface="+mn-ea"/>
                          <a:cs typeface="+mn-cs"/>
                        </a:rPr>
                        <a:t>CORE RE: A-Z religious beliefs delivered during form time</a:t>
                      </a:r>
                    </a:p>
                    <a:p>
                      <a:pPr marL="0" indent="0">
                        <a:buFont typeface="Arial" panose="020B0604020202020204" pitchFamily="34" charset="0"/>
                        <a:buNone/>
                      </a:pPr>
                      <a:endParaRPr lang="en-GB" sz="1100" b="1" dirty="0">
                        <a:latin typeface="+mj-lt"/>
                      </a:endParaRPr>
                    </a:p>
                  </a:txBody>
                  <a:tcPr marL="65314" marR="65314" marT="32657" marB="32657">
                    <a:solidFill>
                      <a:schemeClr val="bg1"/>
                    </a:solidFill>
                  </a:tcPr>
                </a:tc>
                <a:extLst>
                  <a:ext uri="{0D108BD9-81ED-4DB2-BD59-A6C34878D82A}">
                    <a16:rowId xmlns:a16="http://schemas.microsoft.com/office/drawing/2014/main" val="3464260326"/>
                  </a:ext>
                </a:extLst>
              </a:tr>
              <a:tr h="988814">
                <a:tc>
                  <a:txBody>
                    <a:bodyPr/>
                    <a:lstStyle/>
                    <a:p>
                      <a:r>
                        <a:rPr lang="en-GB" sz="1600" b="1" dirty="0"/>
                        <a:t>Year 11</a:t>
                      </a:r>
                    </a:p>
                  </a:txBody>
                  <a:tcPr marL="65314" marR="65314" marT="32657" marB="32657"/>
                </a:tc>
                <a:tc>
                  <a:txBody>
                    <a:bodyPr/>
                    <a:lstStyle/>
                    <a:p>
                      <a:pPr marL="0" indent="0">
                        <a:buFont typeface="Arial" panose="020B0604020202020204" pitchFamily="34" charset="0"/>
                        <a:buNone/>
                      </a:pPr>
                      <a:r>
                        <a:rPr lang="en-GB" sz="1100" b="1" dirty="0">
                          <a:latin typeface="+mj-lt"/>
                        </a:rPr>
                        <a:t>PSHE: Respecting others including (CORE RE included)</a:t>
                      </a:r>
                    </a:p>
                    <a:p>
                      <a:pPr marL="171450" indent="-171450">
                        <a:buFont typeface="Arial" panose="020B0604020202020204" pitchFamily="34" charset="0"/>
                        <a:buChar char="•"/>
                      </a:pPr>
                      <a:r>
                        <a:rPr lang="en-GB" sz="1100" b="1" dirty="0">
                          <a:latin typeface="+mj-lt"/>
                        </a:rPr>
                        <a:t>Gangs, cybercrime and weapons</a:t>
                      </a:r>
                    </a:p>
                    <a:p>
                      <a:pPr marL="171450" indent="-171450">
                        <a:buFont typeface="Arial" panose="020B0604020202020204" pitchFamily="34" charset="0"/>
                        <a:buChar char="•"/>
                      </a:pPr>
                      <a:r>
                        <a:rPr lang="en-GB" sz="1100" b="1" dirty="0">
                          <a:latin typeface="+mj-lt"/>
                        </a:rPr>
                        <a:t>Equality </a:t>
                      </a:r>
                    </a:p>
                    <a:p>
                      <a:pPr marL="171450" indent="-171450">
                        <a:buFont typeface="Arial" panose="020B0604020202020204" pitchFamily="34" charset="0"/>
                        <a:buChar char="•"/>
                      </a:pPr>
                      <a:r>
                        <a:rPr lang="en-GB" sz="1100" b="1" dirty="0">
                          <a:latin typeface="+mj-lt"/>
                        </a:rPr>
                        <a:t>Healthy relationships</a:t>
                      </a:r>
                    </a:p>
                    <a:p>
                      <a:pPr marL="171450" indent="-171450">
                        <a:buFont typeface="Arial" panose="020B0604020202020204" pitchFamily="34" charset="0"/>
                        <a:buChar char="•"/>
                      </a:pPr>
                      <a:r>
                        <a:rPr lang="en-GB" sz="1100" b="1" dirty="0">
                          <a:latin typeface="+mj-lt"/>
                        </a:rPr>
                        <a:t>Faith and culture in relationships</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Consent and the value of life (CORE RE included)</a:t>
                      </a:r>
                    </a:p>
                    <a:p>
                      <a:pPr marL="171450" indent="-171450">
                        <a:buFont typeface="Arial" panose="020B0604020202020204" pitchFamily="34" charset="0"/>
                        <a:buChar char="•"/>
                      </a:pPr>
                      <a:r>
                        <a:rPr lang="en-GB" sz="1100" b="1" dirty="0">
                          <a:latin typeface="+mj-lt"/>
                        </a:rPr>
                        <a:t>Coercive control </a:t>
                      </a:r>
                    </a:p>
                    <a:p>
                      <a:pPr marL="171450" indent="-171450">
                        <a:buFont typeface="Arial" panose="020B0604020202020204" pitchFamily="34" charset="0"/>
                        <a:buChar char="•"/>
                      </a:pPr>
                      <a:r>
                        <a:rPr lang="en-GB" sz="1100" b="1" dirty="0">
                          <a:latin typeface="+mj-lt"/>
                        </a:rPr>
                        <a:t>Alcohol drugs and sexual behaviour </a:t>
                      </a:r>
                    </a:p>
                    <a:p>
                      <a:pPr marL="171450" indent="-171450">
                        <a:buFont typeface="Arial" panose="020B0604020202020204" pitchFamily="34" charset="0"/>
                        <a:buChar char="•"/>
                      </a:pPr>
                      <a:r>
                        <a:rPr lang="en-GB" sz="1100" b="1" dirty="0">
                          <a:latin typeface="+mj-lt"/>
                        </a:rPr>
                        <a:t>Pregnancy </a:t>
                      </a:r>
                    </a:p>
                    <a:p>
                      <a:pPr marL="171450" indent="-171450">
                        <a:buFont typeface="Arial" panose="020B0604020202020204" pitchFamily="34" charset="0"/>
                        <a:buChar char="•"/>
                      </a:pPr>
                      <a:r>
                        <a:rPr lang="en-GB" sz="1100" b="1" dirty="0">
                          <a:latin typeface="+mj-lt"/>
                        </a:rPr>
                        <a:t>The value of life in religion </a:t>
                      </a:r>
                    </a:p>
                  </a:txBody>
                  <a:tcPr marL="65314" marR="65314" marT="32657" marB="32657">
                    <a:solidFill>
                      <a:srgbClr val="99FF66"/>
                    </a:solidFill>
                  </a:tcPr>
                </a:tc>
                <a:tc>
                  <a:txBody>
                    <a:bodyPr/>
                    <a:lstStyle/>
                    <a:p>
                      <a:pPr marL="0" indent="0">
                        <a:buFont typeface="Arial" panose="020B0604020202020204" pitchFamily="34" charset="0"/>
                        <a:buNone/>
                      </a:pPr>
                      <a:r>
                        <a:rPr lang="en-GB" sz="1100" b="1" dirty="0">
                          <a:latin typeface="+mj-lt"/>
                        </a:rPr>
                        <a:t>PSHE: Banks, budgets and taxes</a:t>
                      </a:r>
                    </a:p>
                    <a:p>
                      <a:pPr marL="171450" indent="-171450">
                        <a:buFont typeface="Arial" panose="020B0604020202020204" pitchFamily="34" charset="0"/>
                        <a:buChar char="•"/>
                      </a:pPr>
                      <a:r>
                        <a:rPr lang="en-GB" sz="1100" b="1" dirty="0">
                          <a:latin typeface="+mj-lt"/>
                        </a:rPr>
                        <a:t>Bank accounts</a:t>
                      </a:r>
                    </a:p>
                    <a:p>
                      <a:pPr marL="171450" indent="-171450">
                        <a:buFont typeface="Arial" panose="020B0604020202020204" pitchFamily="34" charset="0"/>
                        <a:buChar char="•"/>
                      </a:pPr>
                      <a:r>
                        <a:rPr lang="en-GB" sz="1100" b="1" dirty="0">
                          <a:latin typeface="+mj-lt"/>
                        </a:rPr>
                        <a:t>Mortgages</a:t>
                      </a:r>
                    </a:p>
                    <a:p>
                      <a:pPr marL="171450" indent="-171450">
                        <a:buFont typeface="Arial" panose="020B0604020202020204" pitchFamily="34" charset="0"/>
                        <a:buChar char="•"/>
                      </a:pPr>
                      <a:r>
                        <a:rPr lang="en-GB" sz="1100" b="1" dirty="0">
                          <a:latin typeface="+mj-lt"/>
                        </a:rPr>
                        <a:t>Renting, buying and selling</a:t>
                      </a:r>
                    </a:p>
                    <a:p>
                      <a:pPr marL="171450" indent="-171450">
                        <a:buFont typeface="Arial" panose="020B0604020202020204" pitchFamily="34" charset="0"/>
                        <a:buChar char="•"/>
                      </a:pPr>
                      <a:r>
                        <a:rPr lang="en-GB" sz="1100" b="1" dirty="0">
                          <a:latin typeface="+mj-lt"/>
                        </a:rPr>
                        <a:t>Personal data</a:t>
                      </a:r>
                    </a:p>
                  </a:txBody>
                  <a:tcPr marL="65314" marR="65314" marT="32657" marB="32657">
                    <a:solidFill>
                      <a:srgbClr val="33CCFF"/>
                    </a:solidFill>
                  </a:tcPr>
                </a:tc>
                <a:tc>
                  <a:txBody>
                    <a:bodyPr/>
                    <a:lstStyle/>
                    <a:p>
                      <a:pPr marL="0" indent="0">
                        <a:buFont typeface="Arial" panose="020B0604020202020204" pitchFamily="34" charset="0"/>
                        <a:buNone/>
                      </a:pPr>
                      <a:r>
                        <a:rPr lang="en-GB" sz="1100" b="1" dirty="0">
                          <a:latin typeface="+mj-lt"/>
                        </a:rPr>
                        <a:t>PSHE: Healthy lifestyles (CORE RE included) </a:t>
                      </a:r>
                    </a:p>
                    <a:p>
                      <a:pPr marL="171450" indent="-171450">
                        <a:buFont typeface="Arial" panose="020B0604020202020204" pitchFamily="34" charset="0"/>
                        <a:buChar char="•"/>
                      </a:pPr>
                      <a:r>
                        <a:rPr lang="en-GB" sz="1100" b="1" dirty="0">
                          <a:latin typeface="+mj-lt"/>
                        </a:rPr>
                        <a:t>Support for addiction (including religious support)</a:t>
                      </a:r>
                    </a:p>
                    <a:p>
                      <a:pPr marL="171450" indent="-171450">
                        <a:buFont typeface="Arial" panose="020B0604020202020204" pitchFamily="34" charset="0"/>
                        <a:buChar char="•"/>
                      </a:pPr>
                      <a:r>
                        <a:rPr lang="en-GB" sz="1100" b="1" dirty="0">
                          <a:latin typeface="+mj-lt"/>
                        </a:rPr>
                        <a:t>Support for domestic abuse (including religious)</a:t>
                      </a:r>
                    </a:p>
                    <a:p>
                      <a:pPr marL="171450" indent="-171450">
                        <a:buFont typeface="Arial" panose="020B0604020202020204" pitchFamily="34" charset="0"/>
                        <a:buChar char="•"/>
                      </a:pPr>
                      <a:r>
                        <a:rPr lang="en-GB" sz="1100" b="1" dirty="0">
                          <a:latin typeface="+mj-lt"/>
                        </a:rPr>
                        <a:t>Healthy lifestyles and the components of one</a:t>
                      </a:r>
                    </a:p>
                  </a:txBody>
                  <a:tcPr marL="65314" marR="65314" marT="32657" marB="32657">
                    <a:solidFill>
                      <a:srgbClr val="FFC000"/>
                    </a:solidFill>
                  </a:tcPr>
                </a:tc>
                <a:tc>
                  <a:txBody>
                    <a:bodyPr/>
                    <a:lstStyle/>
                    <a:p>
                      <a:pPr marL="0" indent="0">
                        <a:buFont typeface="Arial" panose="020B0604020202020204" pitchFamily="34" charset="0"/>
                        <a:buNone/>
                      </a:pPr>
                      <a:r>
                        <a:rPr lang="en-GB" sz="1100" b="1" dirty="0">
                          <a:latin typeface="+mj-lt"/>
                        </a:rPr>
                        <a:t>PSHE: The final preparation </a:t>
                      </a:r>
                    </a:p>
                    <a:p>
                      <a:pPr marL="171450" indent="-171450">
                        <a:buFont typeface="Arial" panose="020B0604020202020204" pitchFamily="34" charset="0"/>
                        <a:buChar char="•"/>
                      </a:pPr>
                      <a:r>
                        <a:rPr lang="en-GB" sz="1100" b="1" dirty="0">
                          <a:latin typeface="+mj-lt"/>
                        </a:rPr>
                        <a:t>The importance of sleep</a:t>
                      </a:r>
                    </a:p>
                    <a:p>
                      <a:pPr marL="171450" indent="-171450">
                        <a:buFont typeface="Arial" panose="020B0604020202020204" pitchFamily="34" charset="0"/>
                        <a:buChar char="•"/>
                      </a:pPr>
                      <a:r>
                        <a:rPr lang="en-GB" sz="1100" b="1" dirty="0">
                          <a:latin typeface="+mj-lt"/>
                        </a:rPr>
                        <a:t>Stress coping strategies</a:t>
                      </a:r>
                    </a:p>
                    <a:p>
                      <a:pPr marL="171450" indent="-171450">
                        <a:buFont typeface="Arial" panose="020B0604020202020204" pitchFamily="34" charset="0"/>
                        <a:buChar char="•"/>
                      </a:pPr>
                      <a:r>
                        <a:rPr lang="en-GB" sz="1100" b="1" dirty="0">
                          <a:latin typeface="+mj-lt"/>
                        </a:rPr>
                        <a:t>Managing change </a:t>
                      </a:r>
                    </a:p>
                  </a:txBody>
                  <a:tcPr marL="65314" marR="65314" marT="32657" marB="32657">
                    <a:solidFill>
                      <a:srgbClr val="FFC000"/>
                    </a:solidFill>
                  </a:tcPr>
                </a:tc>
                <a:tc>
                  <a:txBody>
                    <a:bodyPr/>
                    <a:lstStyle/>
                    <a:p>
                      <a:pPr marL="285750" indent="-285750">
                        <a:buFont typeface="Arial" panose="020B0604020202020204" pitchFamily="34" charset="0"/>
                        <a:buChar char="•"/>
                      </a:pPr>
                      <a:r>
                        <a:rPr lang="en-GB" sz="1100" b="1" dirty="0">
                          <a:latin typeface="+mj-lt"/>
                        </a:rPr>
                        <a:t>Exam period</a:t>
                      </a:r>
                    </a:p>
                  </a:txBody>
                  <a:tcPr marL="65314" marR="65314" marT="32657" marB="32657">
                    <a:solidFill>
                      <a:srgbClr val="FF0000"/>
                    </a:solidFill>
                  </a:tcPr>
                </a:tc>
                <a:extLst>
                  <a:ext uri="{0D108BD9-81ED-4DB2-BD59-A6C34878D82A}">
                    <a16:rowId xmlns:a16="http://schemas.microsoft.com/office/drawing/2014/main" val="4027065050"/>
                  </a:ext>
                </a:extLst>
              </a:tr>
            </a:tbl>
          </a:graphicData>
        </a:graphic>
      </p:graphicFrame>
      <p:sp>
        <p:nvSpPr>
          <p:cNvPr id="6" name="TextBox 5">
            <a:extLst>
              <a:ext uri="{FF2B5EF4-FFF2-40B4-BE49-F238E27FC236}">
                <a16:creationId xmlns:a16="http://schemas.microsoft.com/office/drawing/2014/main" id="{77901999-8046-7ACC-A67F-AF65A60CDF11}"/>
              </a:ext>
            </a:extLst>
          </p:cNvPr>
          <p:cNvSpPr txBox="1"/>
          <p:nvPr/>
        </p:nvSpPr>
        <p:spPr>
          <a:xfrm>
            <a:off x="2632076" y="476085"/>
            <a:ext cx="2184400" cy="307777"/>
          </a:xfrm>
          <a:prstGeom prst="rect">
            <a:avLst/>
          </a:prstGeom>
          <a:solidFill>
            <a:srgbClr val="99FF66"/>
          </a:solidFill>
        </p:spPr>
        <p:txBody>
          <a:bodyPr wrap="square" rtlCol="0">
            <a:spAutoFit/>
          </a:bodyPr>
          <a:lstStyle/>
          <a:p>
            <a:r>
              <a:rPr lang="en-GB" sz="1400" b="1" dirty="0"/>
              <a:t>PSHE theme: Relationships </a:t>
            </a:r>
          </a:p>
        </p:txBody>
      </p:sp>
      <p:sp>
        <p:nvSpPr>
          <p:cNvPr id="8" name="TextBox 7">
            <a:extLst>
              <a:ext uri="{FF2B5EF4-FFF2-40B4-BE49-F238E27FC236}">
                <a16:creationId xmlns:a16="http://schemas.microsoft.com/office/drawing/2014/main" id="{6CD6E581-A18C-753A-0E61-5D5DC886E485}"/>
              </a:ext>
            </a:extLst>
          </p:cNvPr>
          <p:cNvSpPr txBox="1"/>
          <p:nvPr/>
        </p:nvSpPr>
        <p:spPr>
          <a:xfrm>
            <a:off x="4740275" y="468150"/>
            <a:ext cx="3098800" cy="307777"/>
          </a:xfrm>
          <a:prstGeom prst="rect">
            <a:avLst/>
          </a:prstGeom>
          <a:solidFill>
            <a:srgbClr val="33CCFF"/>
          </a:solidFill>
        </p:spPr>
        <p:txBody>
          <a:bodyPr wrap="square" rtlCol="0">
            <a:spAutoFit/>
          </a:bodyPr>
          <a:lstStyle/>
          <a:p>
            <a:r>
              <a:rPr lang="en-GB" sz="1400" b="1" dirty="0"/>
              <a:t>PSHE theme: Living in the wider world</a:t>
            </a:r>
          </a:p>
        </p:txBody>
      </p:sp>
      <p:sp>
        <p:nvSpPr>
          <p:cNvPr id="9" name="TextBox 8">
            <a:extLst>
              <a:ext uri="{FF2B5EF4-FFF2-40B4-BE49-F238E27FC236}">
                <a16:creationId xmlns:a16="http://schemas.microsoft.com/office/drawing/2014/main" id="{2E013775-1362-1826-526C-75809E9D43FE}"/>
              </a:ext>
            </a:extLst>
          </p:cNvPr>
          <p:cNvSpPr txBox="1"/>
          <p:nvPr/>
        </p:nvSpPr>
        <p:spPr>
          <a:xfrm>
            <a:off x="7670801" y="476085"/>
            <a:ext cx="1889124" cy="307777"/>
          </a:xfrm>
          <a:prstGeom prst="rect">
            <a:avLst/>
          </a:prstGeom>
          <a:solidFill>
            <a:srgbClr val="FFFF00"/>
          </a:solidFill>
        </p:spPr>
        <p:txBody>
          <a:bodyPr wrap="square" rtlCol="0">
            <a:spAutoFit/>
          </a:bodyPr>
          <a:lstStyle/>
          <a:p>
            <a:r>
              <a:rPr lang="en-GB" sz="1400" b="1" dirty="0"/>
              <a:t>PSHE theme: Careers</a:t>
            </a:r>
          </a:p>
        </p:txBody>
      </p:sp>
      <p:sp>
        <p:nvSpPr>
          <p:cNvPr id="10" name="TextBox 9">
            <a:extLst>
              <a:ext uri="{FF2B5EF4-FFF2-40B4-BE49-F238E27FC236}">
                <a16:creationId xmlns:a16="http://schemas.microsoft.com/office/drawing/2014/main" id="{D2A8294B-430B-0511-9CAE-98658FC38546}"/>
              </a:ext>
            </a:extLst>
          </p:cNvPr>
          <p:cNvSpPr txBox="1"/>
          <p:nvPr/>
        </p:nvSpPr>
        <p:spPr>
          <a:xfrm>
            <a:off x="9321801" y="472117"/>
            <a:ext cx="2870200" cy="307777"/>
          </a:xfrm>
          <a:prstGeom prst="rect">
            <a:avLst/>
          </a:prstGeom>
          <a:solidFill>
            <a:srgbClr val="FFC000"/>
          </a:solidFill>
        </p:spPr>
        <p:txBody>
          <a:bodyPr wrap="square" rtlCol="0">
            <a:spAutoFit/>
          </a:bodyPr>
          <a:lstStyle/>
          <a:p>
            <a:r>
              <a:rPr lang="en-GB" sz="1400" b="1" dirty="0"/>
              <a:t>PSHE theme: Health and wellbeing </a:t>
            </a:r>
          </a:p>
        </p:txBody>
      </p:sp>
    </p:spTree>
    <p:extLst>
      <p:ext uri="{BB962C8B-B14F-4D97-AF65-F5344CB8AC3E}">
        <p14:creationId xmlns:p14="http://schemas.microsoft.com/office/powerpoint/2010/main" val="1115177614"/>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657</TotalTime>
  <Words>815</Words>
  <Application>Microsoft Office PowerPoint</Application>
  <PresentationFormat>Widescreen</PresentationFormat>
  <Paragraphs>172</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Arial</vt:lpstr>
      <vt:lpstr>Arial,Sans-Serif</vt:lpstr>
      <vt:lpstr>Calibri</vt:lpstr>
      <vt:lpstr>Calibri Light</vt:lpstr>
      <vt:lpstr>NTFPrintfk</vt:lpstr>
      <vt:lpstr>Quebec Serial Heavy</vt:lpstr>
      <vt:lpstr>Quebec Serial Medium</vt:lpstr>
      <vt:lpstr>Wingdings 2</vt:lpstr>
      <vt:lpstr>3_Office Theme</vt:lpstr>
      <vt:lpstr>PowerPoint Presentation</vt:lpstr>
      <vt:lpstr>PowerPoint Presentation</vt:lpstr>
    </vt:vector>
  </TitlesOfParts>
  <Company>Shuttleworth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Mrs R Brew</dc:creator>
  <cp:lastModifiedBy>Mrs R Brew</cp:lastModifiedBy>
  <cp:revision>1</cp:revision>
  <dcterms:created xsi:type="dcterms:W3CDTF">2026-06-12T08:39:04Z</dcterms:created>
  <dcterms:modified xsi:type="dcterms:W3CDTF">2026-06-30T12:58:05Z</dcterms:modified>
</cp:coreProperties>
</file>