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9AB1E-6335-4BD9-99D7-126ADDC95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5CFE8-A029-4A33-8620-A14D7D917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DF4A1-1981-4F29-B14A-D67F42D2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D719-DE0D-4344-B7DE-FD815CA3EDE3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131BC-D092-42A6-9E06-5F80BF42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8D3E4-F7C9-4AC4-8CBF-ADB5CFC8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BE4-219D-46F2-A4ED-E33A0B98B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51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BDD4-E8D9-477B-9E4A-5684CF75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1967A-54C5-454D-B548-910EA8218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43BBD-BF7F-4ABF-9556-5BA725517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D719-DE0D-4344-B7DE-FD815CA3EDE3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2F016-6F65-40A2-AED4-CBB46BFA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CA3B2-30AC-419D-81AB-15B8E2F6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BE4-219D-46F2-A4ED-E33A0B98B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78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200A95-7B76-4164-923F-066FA20BB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03F16-AAE1-4C8D-9FB0-C2DF76D44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E3FF2-1EB0-42B6-9174-61A85AFC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D719-DE0D-4344-B7DE-FD815CA3EDE3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8993D-5863-4FAC-9F9C-35A6556EE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761D0-4B63-401A-8DE7-43A3338E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BE4-219D-46F2-A4ED-E33A0B98B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8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C2D9B-156C-4173-9280-DB4EA0F8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D9D92-BFA5-4ED5-9D2F-E522FF195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CC794-5B2F-410E-A115-04D4166EC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D719-DE0D-4344-B7DE-FD815CA3EDE3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11A2-BE09-42B2-8502-676206DA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71457-8B36-40D5-B7EF-9A1190FD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BE4-219D-46F2-A4ED-E33A0B98B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47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E8BA5-9D6F-4A38-8429-E5835C5B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48C2F-0769-4F10-88CA-CA9EF4AD4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CB494-7D16-47D1-8D32-395924AFB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D719-DE0D-4344-B7DE-FD815CA3EDE3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DC877-9BB3-446A-9F30-E73AF545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D017C-5B60-4AA8-8D17-56C9D7A2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BE4-219D-46F2-A4ED-E33A0B98B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38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52FF4-BDF1-47C7-AB10-D6923E84B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69D42-BD35-4BB9-BBB4-BE5A86263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CDCBC-CF0F-4629-BDED-83C928960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F831D-7325-42E3-813D-FEB184DC1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D719-DE0D-4344-B7DE-FD815CA3EDE3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1CE08-9093-4174-ACAD-01751FAB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3ED2D-DA7C-4D6D-9B71-F86623FC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BE4-219D-46F2-A4ED-E33A0B98B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59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46CE-8EBF-41DC-8E1F-0E7D7E65D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10C96-F0B1-4958-8D00-C9514E23F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C5E83-9F6C-4CD4-9552-EB7C8BC55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8C173-4499-4EE3-ACA1-D8894A173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3DE32B-B25C-48E4-9805-86BF9BAF2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B848D4-EE65-4FCC-9CA6-FACD627A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D719-DE0D-4344-B7DE-FD815CA3EDE3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D03C9B-D378-4A0C-BF8C-E1D33E864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C8E09B-86DD-4E74-BB37-6DA8B071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BE4-219D-46F2-A4ED-E33A0B98B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25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EB706-5E75-4DF1-A237-24EA8398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52793-626E-4919-95C5-C21706109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D719-DE0D-4344-B7DE-FD815CA3EDE3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86AB0-3B22-497F-B660-EA025CB08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DF332-0199-4688-BD0F-57590A34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BE4-219D-46F2-A4ED-E33A0B98B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05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00400-24CD-480A-AD48-8EF5C3452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D719-DE0D-4344-B7DE-FD815CA3EDE3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F20090-ED8F-4B62-AE13-645E9D8A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8BD9D-6960-401D-AA79-5B08F39B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BE4-219D-46F2-A4ED-E33A0B98B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36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D09E2-0401-46D0-8914-66E6EE56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DE987-C004-4BCE-B066-6E4A781B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2FC29-1B77-444E-9273-78E8E869F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BAA78-CEBC-4F22-AA2A-EC74E042E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D719-DE0D-4344-B7DE-FD815CA3EDE3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59CED-1AF2-459B-BDEF-A63B53FB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CEABA-0B35-4C53-BC27-26709304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BE4-219D-46F2-A4ED-E33A0B98B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25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A24BD-6170-40D4-9B6F-F89F6FCA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8E9446-4ED2-4C2D-BAF9-E55E16B76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1AF7F-8778-4B2F-8337-BB32C9D08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D09DF-79B6-4099-B8F0-0AA4F97BA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D719-DE0D-4344-B7DE-FD815CA3EDE3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8C75E-E6CE-4C49-946F-AFD8A6D4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38268-8E42-47EC-A3CF-A07F52AB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BE4-219D-46F2-A4ED-E33A0B98B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85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D3616D-45FC-452B-A9D6-5675B5648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6FD18-DDB0-48CC-AFA7-5AC36414C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CBC30-15BB-420C-97E3-8CC539866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D719-DE0D-4344-B7DE-FD815CA3EDE3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4FDE4-6F46-44DC-A2CD-F2841E697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414F3-D450-490B-8784-619F0D3EA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0BBE4-219D-46F2-A4ED-E33A0B98B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92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58355-80BE-4CB4-A27E-0E819CFD5FC9}"/>
              </a:ext>
            </a:extLst>
          </p:cNvPr>
          <p:cNvSpPr txBox="1"/>
          <p:nvPr/>
        </p:nvSpPr>
        <p:spPr>
          <a:xfrm>
            <a:off x="323344" y="697669"/>
            <a:ext cx="3771371" cy="2677656"/>
          </a:xfrm>
          <a:prstGeom prst="rect">
            <a:avLst/>
          </a:prstGeom>
          <a:noFill/>
          <a:ln w="38100" cmpd="sng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714375" algn="l"/>
              </a:tabLst>
            </a:pPr>
            <a:r>
              <a:rPr lang="en-US" sz="1600" b="1" u="sng" dirty="0"/>
              <a:t>New concepts and skills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714375" algn="l"/>
              </a:tabLst>
            </a:pPr>
            <a:r>
              <a:rPr lang="en-GB" sz="1600" dirty="0"/>
              <a:t>Discussing fashion, personal style, and shopping habits.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714375" algn="l"/>
              </a:tabLst>
            </a:pPr>
            <a:r>
              <a:rPr lang="en-GB" sz="1600" dirty="0"/>
              <a:t>Describing clothing and comparing styles.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714375" algn="l"/>
              </a:tabLst>
            </a:pPr>
            <a:r>
              <a:rPr lang="en-GB" sz="1600" dirty="0"/>
              <a:t>Expressing opinions about fashion. 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714375" algn="l"/>
              </a:tabLst>
            </a:pPr>
            <a:r>
              <a:rPr lang="en-GB" sz="1600" dirty="0"/>
              <a:t>Using comparatives, and opinions with justifications.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589F2E-7357-43CF-A0EC-060DC0921321}"/>
              </a:ext>
            </a:extLst>
          </p:cNvPr>
          <p:cNvSpPr/>
          <p:nvPr/>
        </p:nvSpPr>
        <p:spPr>
          <a:xfrm>
            <a:off x="353257" y="59062"/>
            <a:ext cx="11485484" cy="387642"/>
          </a:xfrm>
          <a:prstGeom prst="rect">
            <a:avLst/>
          </a:prstGeom>
          <a:noFill/>
          <a:ln w="57150">
            <a:solidFill>
              <a:srgbClr val="FFFF00"/>
            </a:solidFill>
            <a:prstDash val="lg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tx1"/>
                </a:solidFill>
              </a:rPr>
              <a:t>Y9 Topic </a:t>
            </a:r>
            <a:r>
              <a:rPr lang="en-GB" sz="2400" b="1" dirty="0">
                <a:solidFill>
                  <a:schemeClr val="tx1"/>
                </a:solidFill>
              </a:rPr>
              <a:t>3 KNOWLEDGE ORGANISER: </a:t>
            </a:r>
            <a:r>
              <a:rPr lang="es-ES" sz="2400" b="1" dirty="0" err="1">
                <a:solidFill>
                  <a:schemeClr val="tx1"/>
                </a:solidFill>
              </a:rPr>
              <a:t>Adict@s</a:t>
            </a:r>
            <a:r>
              <a:rPr lang="es-ES" sz="2400" b="1" dirty="0">
                <a:solidFill>
                  <a:schemeClr val="tx1"/>
                </a:solidFill>
              </a:rPr>
              <a:t> a la moda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62DFE7-A91D-48E4-8FB2-C88F07CADC9B}"/>
              </a:ext>
            </a:extLst>
          </p:cNvPr>
          <p:cNvSpPr/>
          <p:nvPr/>
        </p:nvSpPr>
        <p:spPr>
          <a:xfrm>
            <a:off x="4295999" y="692843"/>
            <a:ext cx="3600000" cy="4852754"/>
          </a:xfrm>
          <a:prstGeom prst="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b="1" u="sng" dirty="0">
                <a:solidFill>
                  <a:schemeClr val="tx1"/>
                </a:solidFill>
              </a:rPr>
              <a:t>Key </a:t>
            </a:r>
            <a:r>
              <a:rPr lang="es-ES" b="1" u="sng" dirty="0" err="1">
                <a:solidFill>
                  <a:schemeClr val="tx1"/>
                </a:solidFill>
              </a:rPr>
              <a:t>information</a:t>
            </a:r>
            <a:r>
              <a:rPr lang="es-ES" b="1" u="sng" dirty="0">
                <a:solidFill>
                  <a:schemeClr val="tx1"/>
                </a:solidFill>
              </a:rPr>
              <a:t>:</a:t>
            </a:r>
          </a:p>
          <a:p>
            <a:endParaRPr lang="es-ES" b="1" u="sng" dirty="0">
              <a:solidFill>
                <a:schemeClr val="tx1"/>
              </a:solidFill>
            </a:endParaRPr>
          </a:p>
          <a:p>
            <a:r>
              <a:rPr lang="es-ES" u="sng" dirty="0">
                <a:solidFill>
                  <a:schemeClr val="tx1"/>
                </a:solidFill>
              </a:rPr>
              <a:t>Llevar= </a:t>
            </a:r>
            <a:r>
              <a:rPr lang="es-ES" u="sng" dirty="0" err="1">
                <a:solidFill>
                  <a:schemeClr val="tx1"/>
                </a:solidFill>
              </a:rPr>
              <a:t>to</a:t>
            </a:r>
            <a:r>
              <a:rPr lang="es-ES" u="sng" dirty="0">
                <a:solidFill>
                  <a:schemeClr val="tx1"/>
                </a:solidFill>
              </a:rPr>
              <a:t> </a:t>
            </a:r>
            <a:r>
              <a:rPr lang="es-ES" u="sng" dirty="0" err="1">
                <a:solidFill>
                  <a:schemeClr val="tx1"/>
                </a:solidFill>
              </a:rPr>
              <a:t>wear</a:t>
            </a:r>
            <a:r>
              <a:rPr lang="es-ES" u="sng" dirty="0">
                <a:solidFill>
                  <a:schemeClr val="tx1"/>
                </a:solidFill>
              </a:rPr>
              <a:t> </a:t>
            </a:r>
          </a:p>
          <a:p>
            <a:endParaRPr lang="es-ES" b="1" u="sng" dirty="0">
              <a:solidFill>
                <a:schemeClr val="tx1"/>
              </a:solidFill>
            </a:endParaRPr>
          </a:p>
          <a:p>
            <a:endParaRPr lang="es-ES" b="1" u="sng" dirty="0">
              <a:solidFill>
                <a:schemeClr val="tx1"/>
              </a:solidFill>
            </a:endParaRPr>
          </a:p>
          <a:p>
            <a:endParaRPr lang="es-ES" b="1" u="sng" dirty="0">
              <a:solidFill>
                <a:schemeClr val="tx1"/>
              </a:solidFill>
            </a:endParaRPr>
          </a:p>
          <a:p>
            <a:r>
              <a:rPr lang="es-ES" b="1" u="sng" dirty="0">
                <a:solidFill>
                  <a:schemeClr val="tx1"/>
                </a:solidFill>
              </a:rPr>
              <a:t> </a:t>
            </a:r>
          </a:p>
          <a:p>
            <a:endParaRPr lang="es-ES" b="1" u="sng" dirty="0">
              <a:solidFill>
                <a:schemeClr val="tx1"/>
              </a:solidFill>
            </a:endParaRPr>
          </a:p>
          <a:p>
            <a:endParaRPr lang="es-ES" sz="1000" b="1" i="1" dirty="0">
              <a:solidFill>
                <a:schemeClr val="tx1"/>
              </a:solidFill>
            </a:endParaRPr>
          </a:p>
          <a:p>
            <a:endParaRPr lang="es-ES" sz="1000" b="1" i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s-ES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s-ES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s-ES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s-ES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s-ES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s-ES" sz="1600" dirty="0">
              <a:solidFill>
                <a:schemeClr val="tx1"/>
              </a:solidFill>
            </a:endParaRPr>
          </a:p>
          <a:p>
            <a:r>
              <a:rPr lang="es-ES" sz="1600" b="1" dirty="0">
                <a:solidFill>
                  <a:schemeClr val="tx1"/>
                </a:solidFill>
              </a:rPr>
              <a:t>Si fuera millonario - </a:t>
            </a:r>
            <a:r>
              <a:rPr lang="es-ES" sz="1600" dirty="0" err="1">
                <a:solidFill>
                  <a:schemeClr val="tx1"/>
                </a:solidFill>
              </a:rPr>
              <a:t>If</a:t>
            </a:r>
            <a:r>
              <a:rPr lang="es-ES" sz="1600" dirty="0">
                <a:solidFill>
                  <a:schemeClr val="tx1"/>
                </a:solidFill>
              </a:rPr>
              <a:t> I </a:t>
            </a:r>
            <a:r>
              <a:rPr lang="es-ES" sz="1600" dirty="0" err="1">
                <a:solidFill>
                  <a:schemeClr val="tx1"/>
                </a:solidFill>
              </a:rPr>
              <a:t>was</a:t>
            </a:r>
            <a:r>
              <a:rPr lang="es-ES" sz="1600" dirty="0">
                <a:solidFill>
                  <a:schemeClr val="tx1"/>
                </a:solidFill>
              </a:rPr>
              <a:t> a </a:t>
            </a:r>
            <a:r>
              <a:rPr lang="es-ES" sz="1600" dirty="0" err="1">
                <a:solidFill>
                  <a:schemeClr val="tx1"/>
                </a:solidFill>
              </a:rPr>
              <a:t>millionaire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</a:p>
          <a:p>
            <a:r>
              <a:rPr lang="es-ES" sz="1600" b="1" dirty="0">
                <a:solidFill>
                  <a:schemeClr val="tx1"/>
                </a:solidFill>
              </a:rPr>
              <a:t>Si pudiera - </a:t>
            </a:r>
            <a:r>
              <a:rPr lang="es-ES" sz="1600" dirty="0" err="1">
                <a:solidFill>
                  <a:schemeClr val="tx1"/>
                </a:solidFill>
              </a:rPr>
              <a:t>If</a:t>
            </a:r>
            <a:r>
              <a:rPr lang="es-ES" sz="1600" dirty="0">
                <a:solidFill>
                  <a:schemeClr val="tx1"/>
                </a:solidFill>
              </a:rPr>
              <a:t> I </a:t>
            </a:r>
            <a:r>
              <a:rPr lang="es-ES" sz="1600" dirty="0" err="1">
                <a:solidFill>
                  <a:schemeClr val="tx1"/>
                </a:solidFill>
              </a:rPr>
              <a:t>could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</a:p>
          <a:p>
            <a:r>
              <a:rPr lang="es-ES" sz="1600" b="1" dirty="0">
                <a:solidFill>
                  <a:schemeClr val="tx1"/>
                </a:solidFill>
              </a:rPr>
              <a:t>Si fuera posible - </a:t>
            </a:r>
            <a:r>
              <a:rPr lang="es-ES" sz="1600" dirty="0" err="1">
                <a:solidFill>
                  <a:schemeClr val="tx1"/>
                </a:solidFill>
              </a:rPr>
              <a:t>If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it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was</a:t>
            </a:r>
            <a:r>
              <a:rPr lang="es-ES" sz="1600" dirty="0">
                <a:solidFill>
                  <a:schemeClr val="tx1"/>
                </a:solidFill>
              </a:rPr>
              <a:t> posible </a:t>
            </a:r>
          </a:p>
          <a:p>
            <a:pPr marL="285750" indent="-285750">
              <a:buFontTx/>
              <a:buChar char="-"/>
            </a:pPr>
            <a:endParaRPr lang="es-ES" sz="1600" b="1" u="sng" dirty="0">
              <a:solidFill>
                <a:schemeClr val="tx1"/>
              </a:solidFill>
            </a:endParaRPr>
          </a:p>
          <a:p>
            <a:endParaRPr lang="es-ES" sz="1600" b="1" dirty="0">
              <a:solidFill>
                <a:schemeClr val="tx1"/>
              </a:solidFill>
            </a:endParaRPr>
          </a:p>
          <a:p>
            <a:endParaRPr lang="es-ES" sz="1600" b="1" dirty="0">
              <a:solidFill>
                <a:schemeClr val="tx1"/>
              </a:solidFill>
            </a:endParaRPr>
          </a:p>
          <a:p>
            <a:endParaRPr lang="en-GB" sz="1600" b="1" u="sng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48A44F-6E05-4899-94E5-21056B723DA5}"/>
              </a:ext>
            </a:extLst>
          </p:cNvPr>
          <p:cNvSpPr/>
          <p:nvPr/>
        </p:nvSpPr>
        <p:spPr>
          <a:xfrm>
            <a:off x="8061927" y="923702"/>
            <a:ext cx="3961103" cy="2319211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GB" b="1" u="sng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Assessment</a:t>
            </a:r>
          </a:p>
          <a:p>
            <a:pPr lvl="0"/>
            <a:r>
              <a:rPr lang="en-GB" sz="1600" dirty="0">
                <a:solidFill>
                  <a:schemeClr val="tx1"/>
                </a:solidFill>
              </a:rPr>
              <a:t>End of Topic Assessment</a:t>
            </a:r>
          </a:p>
          <a:p>
            <a:pPr lvl="0"/>
            <a:endParaRPr lang="en-GB" sz="1600" dirty="0">
              <a:solidFill>
                <a:schemeClr val="tx1"/>
              </a:solidFill>
            </a:endParaRPr>
          </a:p>
          <a:p>
            <a:pPr lvl="0"/>
            <a:r>
              <a:rPr lang="fr-FR" sz="16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questions</a:t>
            </a:r>
          </a:p>
          <a:p>
            <a:pPr lvl="0"/>
            <a:r>
              <a:rPr lang="es-ES" sz="1600" dirty="0">
                <a:solidFill>
                  <a:schemeClr val="tx1"/>
                </a:solidFill>
              </a:rPr>
              <a:t>1. ¿Qué llevas normalmente? </a:t>
            </a:r>
            <a:endParaRPr lang="en-GB" sz="1600" dirty="0">
              <a:solidFill>
                <a:schemeClr val="tx1"/>
              </a:solidFill>
            </a:endParaRPr>
          </a:p>
          <a:p>
            <a:pPr lvl="0"/>
            <a:r>
              <a:rPr lang="es-ES" sz="1600" dirty="0">
                <a:solidFill>
                  <a:schemeClr val="tx1"/>
                </a:solidFill>
              </a:rPr>
              <a:t>2. ¿Cómo describirías tu estilo personal?</a:t>
            </a:r>
            <a:endParaRPr lang="en-GB" sz="1600" dirty="0">
              <a:solidFill>
                <a:schemeClr val="tx1"/>
              </a:solidFill>
            </a:endParaRPr>
          </a:p>
          <a:p>
            <a:pPr lvl="0"/>
            <a:r>
              <a:rPr lang="es-ES" sz="1600" dirty="0">
                <a:solidFill>
                  <a:schemeClr val="tx1"/>
                </a:solidFill>
              </a:rPr>
              <a:t>3. ¿Te gusta ir de compras?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s-ES" sz="1600" dirty="0">
                <a:solidFill>
                  <a:schemeClr val="tx1"/>
                </a:solidFill>
              </a:rPr>
              <a:t>4. ¿Qué harás si ganaras la lotería?</a:t>
            </a:r>
            <a:endParaRPr lang="fr-FR" sz="1600" u="sng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600" b="1" u="sng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600" b="1" u="sng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39260-6C97-4B8F-A2C3-23266BEDF78F}"/>
              </a:ext>
            </a:extLst>
          </p:cNvPr>
          <p:cNvSpPr/>
          <p:nvPr/>
        </p:nvSpPr>
        <p:spPr>
          <a:xfrm>
            <a:off x="330834" y="3492398"/>
            <a:ext cx="3771370" cy="2554545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wrap="square" anchor="t">
            <a:spAutoFit/>
          </a:bodyPr>
          <a:lstStyle/>
          <a:p>
            <a:r>
              <a:rPr lang="en-GB" sz="1600" b="1" u="sng" dirty="0">
                <a:solidFill>
                  <a:srgbClr val="000000"/>
                </a:solidFill>
              </a:rPr>
              <a:t>Links to prior learning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Basic clothing vocabulary from previous years.</a:t>
            </a:r>
            <a:endParaRPr lang="es-ES" sz="16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sz="1600" dirty="0" err="1">
                <a:solidFill>
                  <a:srgbClr val="000000"/>
                </a:solidFill>
              </a:rPr>
              <a:t>Using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a</a:t>
            </a:r>
            <a:r>
              <a:rPr lang="en-GB" sz="1600" dirty="0"/>
              <a:t>djectival agreement (colours, descriptions).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Expressing opinions using simple phrases like </a:t>
            </a:r>
            <a:r>
              <a:rPr lang="en-GB" sz="1600" i="1" dirty="0"/>
              <a:t>me </a:t>
            </a:r>
            <a:r>
              <a:rPr lang="en-GB" sz="1600" i="1" dirty="0" err="1"/>
              <a:t>gusta</a:t>
            </a:r>
            <a:r>
              <a:rPr lang="en-GB" sz="1600" dirty="0"/>
              <a:t> / </a:t>
            </a:r>
            <a:r>
              <a:rPr lang="en-GB" sz="1600" i="1" dirty="0"/>
              <a:t>no me </a:t>
            </a:r>
            <a:r>
              <a:rPr lang="en-GB" sz="1600" i="1" dirty="0" err="1"/>
              <a:t>gusta</a:t>
            </a:r>
            <a:r>
              <a:rPr lang="en-GB" sz="1600" dirty="0"/>
              <a:t>.</a:t>
            </a:r>
          </a:p>
          <a:p>
            <a:pPr marL="285750" indent="-285750">
              <a:buFontTx/>
              <a:buChar char="-"/>
            </a:pPr>
            <a:r>
              <a:rPr lang="es-ES" sz="1600" dirty="0" err="1">
                <a:solidFill>
                  <a:srgbClr val="000000"/>
                </a:solidFill>
              </a:rPr>
              <a:t>Using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the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Present</a:t>
            </a:r>
            <a:r>
              <a:rPr lang="es-ES" sz="1600" dirty="0">
                <a:solidFill>
                  <a:srgbClr val="000000"/>
                </a:solidFill>
              </a:rPr>
              <a:t> tense </a:t>
            </a:r>
            <a:r>
              <a:rPr lang="es-ES" sz="1600" dirty="0" err="1">
                <a:solidFill>
                  <a:srgbClr val="000000"/>
                </a:solidFill>
              </a:rPr>
              <a:t>of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key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verbs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e.g</a:t>
            </a:r>
            <a:r>
              <a:rPr lang="es-ES" sz="1600" dirty="0">
                <a:solidFill>
                  <a:srgbClr val="000000"/>
                </a:solidFill>
              </a:rPr>
              <a:t>. </a:t>
            </a:r>
            <a:r>
              <a:rPr lang="en-GB" sz="1600" i="1" dirty="0" err="1"/>
              <a:t>llevar</a:t>
            </a:r>
            <a:r>
              <a:rPr lang="en-GB" sz="1600" dirty="0"/>
              <a:t>, </a:t>
            </a:r>
            <a:r>
              <a:rPr lang="en-GB" sz="1600" i="1" dirty="0" err="1"/>
              <a:t>comprar</a:t>
            </a:r>
            <a:r>
              <a:rPr lang="en-GB" sz="1600" dirty="0"/>
              <a:t>.</a:t>
            </a:r>
          </a:p>
          <a:p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1FFABA-BF4F-4383-B845-11EAC231C44F}"/>
              </a:ext>
            </a:extLst>
          </p:cNvPr>
          <p:cNvSpPr/>
          <p:nvPr/>
        </p:nvSpPr>
        <p:spPr>
          <a:xfrm>
            <a:off x="8061927" y="3375325"/>
            <a:ext cx="3961103" cy="3291202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GB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s-ES" sz="1600" b="1" u="sng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s-ES" sz="1600" b="1" u="sng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16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16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Spanish flag cartoon Images, Stock Photos &amp; Vectors | Shutterstock">
            <a:extLst>
              <a:ext uri="{FF2B5EF4-FFF2-40B4-BE49-F238E27FC236}">
                <a16:creationId xmlns:a16="http://schemas.microsoft.com/office/drawing/2014/main" id="{EF71B919-FF4A-49C3-875B-9BF2EE7F9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 b="14133"/>
          <a:stretch/>
        </p:blipFill>
        <p:spPr bwMode="auto">
          <a:xfrm>
            <a:off x="181886" y="-70151"/>
            <a:ext cx="954456" cy="76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923EC0-7DF1-4FED-8387-CADA069EB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754" y="-540"/>
            <a:ext cx="1467358" cy="103742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00910D-ECE8-4632-973D-5A2B7AAE7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695808"/>
              </p:ext>
            </p:extLst>
          </p:nvPr>
        </p:nvGraphicFramePr>
        <p:xfrm>
          <a:off x="4434895" y="1627122"/>
          <a:ext cx="3322205" cy="2875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576">
                  <a:extLst>
                    <a:ext uri="{9D8B030D-6E8A-4147-A177-3AD203B41FA5}">
                      <a16:colId xmlns:a16="http://schemas.microsoft.com/office/drawing/2014/main" val="3535811426"/>
                    </a:ext>
                  </a:extLst>
                </a:gridCol>
                <a:gridCol w="1077863">
                  <a:extLst>
                    <a:ext uri="{9D8B030D-6E8A-4147-A177-3AD203B41FA5}">
                      <a16:colId xmlns:a16="http://schemas.microsoft.com/office/drawing/2014/main" val="224334760"/>
                    </a:ext>
                  </a:extLst>
                </a:gridCol>
                <a:gridCol w="1031766">
                  <a:extLst>
                    <a:ext uri="{9D8B030D-6E8A-4147-A177-3AD203B41FA5}">
                      <a16:colId xmlns:a16="http://schemas.microsoft.com/office/drawing/2014/main" val="2378079412"/>
                    </a:ext>
                  </a:extLst>
                </a:gridCol>
              </a:tblGrid>
              <a:tr h="42010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ysClr val="windowText" lastClr="000000"/>
                          </a:solidFill>
                        </a:rPr>
                        <a:t>Past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ysClr val="windowText" lastClr="000000"/>
                          </a:solidFill>
                        </a:rPr>
                        <a:t>Present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ysClr val="windowText" lastClr="000000"/>
                          </a:solidFill>
                        </a:rPr>
                        <a:t>Future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84895"/>
                  </a:ext>
                </a:extLst>
              </a:tr>
              <a:tr h="420100"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>
                          <a:solidFill>
                            <a:sysClr val="windowText" lastClr="000000"/>
                          </a:solidFill>
                        </a:rPr>
                        <a:t>Llevo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>
                          <a:solidFill>
                            <a:sysClr val="windowText" lastClr="000000"/>
                          </a:solidFill>
                        </a:rPr>
                        <a:t>Llevé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>
                          <a:solidFill>
                            <a:sysClr val="windowText" lastClr="000000"/>
                          </a:solidFill>
                        </a:rPr>
                        <a:t>Llevaré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69672"/>
                  </a:ext>
                </a:extLst>
              </a:tr>
              <a:tr h="420100"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>
                          <a:solidFill>
                            <a:sysClr val="windowText" lastClr="000000"/>
                          </a:solidFill>
                        </a:rPr>
                        <a:t>Llevas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>
                          <a:solidFill>
                            <a:sysClr val="windowText" lastClr="000000"/>
                          </a:solidFill>
                        </a:rPr>
                        <a:t>Llevaste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>
                          <a:solidFill>
                            <a:sysClr val="windowText" lastClr="000000"/>
                          </a:solidFill>
                        </a:rPr>
                        <a:t>Llevarás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18392"/>
                  </a:ext>
                </a:extLst>
              </a:tr>
              <a:tr h="420100"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>
                          <a:solidFill>
                            <a:sysClr val="windowText" lastClr="000000"/>
                          </a:solidFill>
                        </a:rPr>
                        <a:t>Lleva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>
                          <a:solidFill>
                            <a:sysClr val="windowText" lastClr="000000"/>
                          </a:solidFill>
                        </a:rPr>
                        <a:t>Llevó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>
                          <a:solidFill>
                            <a:sysClr val="windowText" lastClr="000000"/>
                          </a:solidFill>
                        </a:rPr>
                        <a:t>Llevará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513933"/>
                  </a:ext>
                </a:extLst>
              </a:tr>
              <a:tr h="420100"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>
                          <a:solidFill>
                            <a:sysClr val="windowText" lastClr="000000"/>
                          </a:solidFill>
                        </a:rPr>
                        <a:t>Llevamos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>
                          <a:solidFill>
                            <a:sysClr val="windowText" lastClr="000000"/>
                          </a:solidFill>
                        </a:rPr>
                        <a:t>Llevamos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>
                          <a:solidFill>
                            <a:sysClr val="windowText" lastClr="000000"/>
                          </a:solidFill>
                        </a:rPr>
                        <a:t>Llevaremos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575347"/>
                  </a:ext>
                </a:extLst>
              </a:tr>
              <a:tr h="420100"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>
                          <a:solidFill>
                            <a:sysClr val="windowText" lastClr="000000"/>
                          </a:solidFill>
                        </a:rPr>
                        <a:t>Lleváis </a:t>
                      </a:r>
                      <a:endParaRPr lang="es-ES" sz="14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>
                          <a:solidFill>
                            <a:sysClr val="windowText" lastClr="000000"/>
                          </a:solidFill>
                        </a:rPr>
                        <a:t>Llevasteis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>
                          <a:solidFill>
                            <a:sysClr val="windowText" lastClr="000000"/>
                          </a:solidFill>
                        </a:rPr>
                        <a:t>Llevaréis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924449"/>
                  </a:ext>
                </a:extLst>
              </a:tr>
              <a:tr h="355187"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>
                          <a:solidFill>
                            <a:sysClr val="windowText" lastClr="000000"/>
                          </a:solidFill>
                        </a:rPr>
                        <a:t>Llevan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>
                          <a:solidFill>
                            <a:sysClr val="windowText" lastClr="000000"/>
                          </a:solidFill>
                        </a:rPr>
                        <a:t>Llevaron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>
                          <a:solidFill>
                            <a:sysClr val="windowText" lastClr="000000"/>
                          </a:solidFill>
                        </a:rPr>
                        <a:t>Llevaran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765680"/>
                  </a:ext>
                </a:extLst>
              </a:tr>
            </a:tbl>
          </a:graphicData>
        </a:graphic>
      </p:graphicFrame>
      <p:pic>
        <p:nvPicPr>
          <p:cNvPr id="1036" name="Picture 12" descr="Model legends walk Sergio Hudson's NY Fashion Week runway | The Independent">
            <a:extLst>
              <a:ext uri="{FF2B5EF4-FFF2-40B4-BE49-F238E27FC236}">
                <a16:creationId xmlns:a16="http://schemas.microsoft.com/office/drawing/2014/main" id="{56E9D06E-70F8-431E-A39A-9E9CBDFD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44" y="5567012"/>
            <a:ext cx="1779957" cy="118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CCCB62-3E14-4D46-AFFF-549356BC55E7}"/>
              </a:ext>
            </a:extLst>
          </p:cNvPr>
          <p:cNvSpPr/>
          <p:nvPr/>
        </p:nvSpPr>
        <p:spPr>
          <a:xfrm>
            <a:off x="8049009" y="3428785"/>
            <a:ext cx="3974021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16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CEIAG Links</a:t>
            </a:r>
          </a:p>
          <a:p>
            <a:pPr lvl="0"/>
            <a:endParaRPr lang="en-GB" sz="500" b="1" u="sng" dirty="0"/>
          </a:p>
          <a:p>
            <a:pPr lvl="0"/>
            <a:r>
              <a:rPr lang="en-GB" sz="1600" b="1" u="sng" dirty="0"/>
              <a:t>Fashion &amp; Design</a:t>
            </a:r>
          </a:p>
          <a:p>
            <a:pPr lvl="0"/>
            <a:r>
              <a:rPr lang="en-GB" sz="1600" b="1" dirty="0"/>
              <a:t>Fashion Designer</a:t>
            </a:r>
            <a:r>
              <a:rPr lang="en-GB" sz="1600" dirty="0"/>
              <a:t>: Designing and creating clothes and understanding colours.</a:t>
            </a:r>
          </a:p>
          <a:p>
            <a:pPr lvl="0"/>
            <a:r>
              <a:rPr lang="en-GB" sz="1600" b="1" dirty="0"/>
              <a:t>Stylist</a:t>
            </a:r>
            <a:r>
              <a:rPr lang="en-GB" sz="1600" dirty="0"/>
              <a:t>: Describing clothing and appearance accurately is a key skill.</a:t>
            </a:r>
          </a:p>
          <a:p>
            <a:pPr lvl="0"/>
            <a:r>
              <a:rPr lang="en-GB" sz="1600" b="1" dirty="0"/>
              <a:t>Retail and Merchandising</a:t>
            </a:r>
            <a:r>
              <a:rPr lang="en-GB" sz="1600" dirty="0"/>
              <a:t>: Communicating product details..</a:t>
            </a:r>
          </a:p>
          <a:p>
            <a:endParaRPr lang="en-GB" sz="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Employability skill: 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Attention to detail: You will observe 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and describe details so that others can clearly understand.</a:t>
            </a:r>
          </a:p>
        </p:txBody>
      </p:sp>
      <p:pic>
        <p:nvPicPr>
          <p:cNvPr id="1028" name="Picture 4" descr="A necessary and overdue education': British Vogue dedicates five covers to  disabled trailblazers | CNN">
            <a:extLst>
              <a:ext uri="{FF2B5EF4-FFF2-40B4-BE49-F238E27FC236}">
                <a16:creationId xmlns:a16="http://schemas.microsoft.com/office/drawing/2014/main" id="{B15C1E50-1598-457F-A261-4C033491D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4234">
            <a:off x="4764248" y="5602366"/>
            <a:ext cx="862215" cy="11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Vogue Business Paris Fashion Week AW24 digest | Vogue Business">
            <a:extLst>
              <a:ext uri="{FF2B5EF4-FFF2-40B4-BE49-F238E27FC236}">
                <a16:creationId xmlns:a16="http://schemas.microsoft.com/office/drawing/2014/main" id="{3D373992-B771-4187-A599-9F5BEBFE3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304">
            <a:off x="6584773" y="5512267"/>
            <a:ext cx="852953" cy="127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330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242</Words>
  <Application>Microsoft Office PowerPoint</Application>
  <PresentationFormat>Widescreen</PresentationFormat>
  <Paragraphs>75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Miss. A Knight</dc:creator>
  <cp:lastModifiedBy>Ms. M Vasey</cp:lastModifiedBy>
  <cp:revision>76</cp:revision>
  <cp:lastPrinted>2023-02-13T10:05:35Z</cp:lastPrinted>
  <dcterms:created xsi:type="dcterms:W3CDTF">2022-04-13T11:42:14Z</dcterms:created>
  <dcterms:modified xsi:type="dcterms:W3CDTF">2025-07-03T19:14:47Z</dcterms:modified>
</cp:coreProperties>
</file>