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4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9AB1E-6335-4BD9-99D7-126ADDC95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05CFE8-A029-4A33-8620-A14D7D9171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DF4A1-1981-4F29-B14A-D67F42D2F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131BC-D092-42A6-9E06-5F80BF42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8D3E4-F7C9-4AC4-8CBF-ADB5CFC8B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510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4BDD4-E8D9-477B-9E4A-5684CF75C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1967A-54C5-454D-B548-910EA8218D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43BBD-BF7F-4ABF-9556-5BA725517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2F016-6F65-40A2-AED4-CBB46BFA6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7CA3B2-30AC-419D-81AB-15B8E2F6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78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200A95-7B76-4164-923F-066FA20BBC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203F16-AAE1-4C8D-9FB0-C2DF76D449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E3FF2-1EB0-42B6-9174-61A85AFCB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8993D-5863-4FAC-9F9C-35A6556EE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761D0-4B63-401A-8DE7-43A3338E9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8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C2D9B-156C-4173-9280-DB4EA0F89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D9D92-BFA5-4ED5-9D2F-E522FF195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CC794-5B2F-410E-A115-04D4166E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1A2-BE09-42B2-8502-676206DA4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71457-8B36-40D5-B7EF-9A1190FD7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47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E8BA5-9D6F-4A38-8429-E5835C5B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48C2F-0769-4F10-88CA-CA9EF4AD4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CB494-7D16-47D1-8D32-395924AFB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DC877-9BB3-446A-9F30-E73AF5459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D017C-5B60-4AA8-8D17-56C9D7A28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382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52FF4-BDF1-47C7-AB10-D6923E84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69D42-BD35-4BB9-BBB4-BE5A862637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BCDCBC-CF0F-4629-BDED-83C928960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DF831D-7325-42E3-813D-FEB184DC1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1CE08-9093-4174-ACAD-01751FAB2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3ED2D-DA7C-4D6D-9B71-F86623FC5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595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A46CE-8EBF-41DC-8E1F-0E7D7E65D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B10C96-F0B1-4958-8D00-C9514E23F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3C5E83-9F6C-4CD4-9552-EB7C8BC55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18C173-4499-4EE3-ACA1-D8894A173A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3DE32B-B25C-48E4-9805-86BF9BAF2E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B848D4-EE65-4FCC-9CA6-FACD627A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D03C9B-D378-4A0C-BF8C-E1D33E864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C8E09B-86DD-4E74-BB37-6DA8B071A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258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EB706-5E75-4DF1-A237-24EA8398A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252793-626E-4919-95C5-C21706109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D86AB0-3B22-497F-B660-EA025CB08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ADF332-0199-4688-BD0F-57590A346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051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200400-24CD-480A-AD48-8EF5C3452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F20090-ED8F-4B62-AE13-645E9D8AF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8BD9D-6960-401D-AA79-5B08F39B4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36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D09E2-0401-46D0-8914-66E6EE562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DE987-C004-4BCE-B066-6E4A781B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22FC29-1B77-444E-9273-78E8E869F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1BAA78-CEBC-4F22-AA2A-EC74E042E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59CED-1AF2-459B-BDEF-A63B53FBC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1CEABA-0B35-4C53-BC27-267093048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25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A24BD-6170-40D4-9B6F-F89F6FCA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8E9446-4ED2-4C2D-BAF9-E55E16B769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1AF7F-8778-4B2F-8337-BB32C9D08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0D09DF-79B6-4099-B8F0-0AA4F97BA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8C75E-E6CE-4C49-946F-AFD8A6D42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A38268-8E42-47EC-A3CF-A07F52AB3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858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D3616D-45FC-452B-A9D6-5675B5648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6FD18-DDB0-48CC-AFA7-5AC36414C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CBC30-15BB-420C-97E3-8CC539866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4FDE4-6F46-44DC-A2CD-F2841E6973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414F3-D450-490B-8784-619F0D3EA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920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hyperlink" Target="https://www.publicdomainpictures.net/en/view-image.php?image=283978&amp;picture=school-clip-art-backgroun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A58355-80BE-4CB4-A27E-0E819CFD5FC9}"/>
              </a:ext>
            </a:extLst>
          </p:cNvPr>
          <p:cNvSpPr txBox="1"/>
          <p:nvPr/>
        </p:nvSpPr>
        <p:spPr>
          <a:xfrm>
            <a:off x="294713" y="686495"/>
            <a:ext cx="3771371" cy="3508653"/>
          </a:xfrm>
          <a:prstGeom prst="rect">
            <a:avLst/>
          </a:prstGeom>
          <a:noFill/>
          <a:ln w="38100" cmpd="sng">
            <a:solidFill>
              <a:srgbClr val="7030A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714375" algn="l"/>
              </a:tabLst>
            </a:pPr>
            <a:r>
              <a:rPr lang="en-US" b="1" u="sng" dirty="0"/>
              <a:t>New concepts and skills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US" dirty="0"/>
              <a:t>The verb </a:t>
            </a:r>
            <a:r>
              <a:rPr lang="en-US" i="1" dirty="0" err="1">
                <a:solidFill>
                  <a:srgbClr val="FF0000"/>
                </a:solidFill>
              </a:rPr>
              <a:t>estudiar</a:t>
            </a:r>
            <a:endParaRPr lang="en-US" i="1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US" i="1" dirty="0"/>
              <a:t>S</a:t>
            </a:r>
            <a:r>
              <a:rPr lang="en-US" dirty="0"/>
              <a:t>chool day using times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US" dirty="0"/>
              <a:t>Facilities in your school 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US" dirty="0"/>
              <a:t>Developed opinions 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US" dirty="0"/>
              <a:t>School rules</a:t>
            </a:r>
          </a:p>
          <a:p>
            <a:pPr>
              <a:spcAft>
                <a:spcPts val="1200"/>
              </a:spcAft>
              <a:tabLst>
                <a:tab pos="714375" algn="l"/>
              </a:tabLst>
            </a:pPr>
            <a:endParaRPr lang="en-US" dirty="0"/>
          </a:p>
          <a:p>
            <a:pPr>
              <a:spcAft>
                <a:spcPts val="1200"/>
              </a:spcAft>
              <a:tabLst>
                <a:tab pos="714375" algn="l"/>
              </a:tabLst>
            </a:pPr>
            <a:endParaRPr lang="en-US" sz="1050" dirty="0"/>
          </a:p>
          <a:p>
            <a:pPr>
              <a:spcAft>
                <a:spcPts val="1200"/>
              </a:spcAft>
              <a:tabLst>
                <a:tab pos="714375" algn="l"/>
              </a:tabLst>
            </a:pPr>
            <a:endParaRPr lang="en-US" sz="5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589F2E-7357-43CF-A0EC-060DC0921321}"/>
              </a:ext>
            </a:extLst>
          </p:cNvPr>
          <p:cNvSpPr/>
          <p:nvPr/>
        </p:nvSpPr>
        <p:spPr>
          <a:xfrm>
            <a:off x="353257" y="59062"/>
            <a:ext cx="11485484" cy="387642"/>
          </a:xfrm>
          <a:prstGeom prst="rect">
            <a:avLst/>
          </a:prstGeom>
          <a:noFill/>
          <a:ln w="57150">
            <a:solidFill>
              <a:srgbClr val="FFFF00"/>
            </a:solidFill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>
                <a:solidFill>
                  <a:schemeClr val="tx1"/>
                </a:solidFill>
              </a:rPr>
              <a:t>Y9 KNOWLEDGE ORGANISER: Topic 2 Part 1 </a:t>
            </a:r>
            <a:r>
              <a:rPr lang="es-ES" sz="2400" b="1" dirty="0">
                <a:solidFill>
                  <a:schemeClr val="tx1"/>
                </a:solidFill>
              </a:rPr>
              <a:t>Mi insti y la educación en España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62DFE7-A91D-48E4-8FB2-C88F07CADC9B}"/>
              </a:ext>
            </a:extLst>
          </p:cNvPr>
          <p:cNvSpPr/>
          <p:nvPr/>
        </p:nvSpPr>
        <p:spPr>
          <a:xfrm>
            <a:off x="4222814" y="822056"/>
            <a:ext cx="3600000" cy="5757314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b="1" u="sng" dirty="0">
                <a:solidFill>
                  <a:schemeClr val="tx1"/>
                </a:solidFill>
              </a:rPr>
              <a:t>Key </a:t>
            </a:r>
            <a:r>
              <a:rPr lang="es-ES" b="1" u="sng" dirty="0" err="1">
                <a:solidFill>
                  <a:schemeClr val="tx1"/>
                </a:solidFill>
              </a:rPr>
              <a:t>information</a:t>
            </a:r>
            <a:r>
              <a:rPr lang="es-ES" b="1" u="sng" dirty="0">
                <a:solidFill>
                  <a:schemeClr val="tx1"/>
                </a:solidFill>
              </a:rPr>
              <a:t>: </a:t>
            </a:r>
          </a:p>
          <a:p>
            <a:endParaRPr lang="es-ES" b="1" u="sng" dirty="0">
              <a:solidFill>
                <a:schemeClr val="tx1"/>
              </a:solidFill>
            </a:endParaRPr>
          </a:p>
          <a:p>
            <a:r>
              <a:rPr lang="es-ES" sz="1600" b="1" i="1" u="sng" dirty="0" err="1">
                <a:solidFill>
                  <a:schemeClr val="tx1"/>
                </a:solidFill>
              </a:rPr>
              <a:t>Useful</a:t>
            </a:r>
            <a:r>
              <a:rPr lang="es-ES" sz="1600" b="1" i="1" u="sng" dirty="0">
                <a:solidFill>
                  <a:schemeClr val="tx1"/>
                </a:solidFill>
              </a:rPr>
              <a:t> </a:t>
            </a:r>
            <a:r>
              <a:rPr lang="es-ES" sz="1600" b="1" i="1" u="sng" dirty="0" err="1">
                <a:solidFill>
                  <a:schemeClr val="tx1"/>
                </a:solidFill>
              </a:rPr>
              <a:t>phrases</a:t>
            </a:r>
            <a:endParaRPr lang="es-ES" sz="1600" b="1" i="1" u="sng" dirty="0">
              <a:solidFill>
                <a:schemeClr val="tx1"/>
              </a:solidFill>
            </a:endParaRPr>
          </a:p>
          <a:p>
            <a:endParaRPr lang="es-ES" sz="1050" b="1" i="1" u="sng" dirty="0">
              <a:solidFill>
                <a:schemeClr val="tx1"/>
              </a:solidFill>
            </a:endParaRPr>
          </a:p>
          <a:p>
            <a:endParaRPr lang="es-ES" sz="1050" b="1" i="1" u="sng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sz="1600" b="1" i="1" dirty="0">
                <a:solidFill>
                  <a:schemeClr val="tx1"/>
                </a:solidFill>
              </a:rPr>
              <a:t>Creo que </a:t>
            </a:r>
            <a:r>
              <a:rPr lang="es-ES" sz="1600" i="1" dirty="0">
                <a:solidFill>
                  <a:schemeClr val="tx1"/>
                </a:solidFill>
              </a:rPr>
              <a:t>I </a:t>
            </a:r>
            <a:r>
              <a:rPr lang="es-ES" sz="1600" i="1" dirty="0" err="1">
                <a:solidFill>
                  <a:schemeClr val="tx1"/>
                </a:solidFill>
              </a:rPr>
              <a:t>think</a:t>
            </a:r>
            <a:r>
              <a:rPr lang="es-ES" sz="1600" i="1" dirty="0">
                <a:solidFill>
                  <a:schemeClr val="tx1"/>
                </a:solidFill>
              </a:rPr>
              <a:t> </a:t>
            </a:r>
            <a:r>
              <a:rPr lang="es-ES" sz="1600" i="1" dirty="0" err="1">
                <a:solidFill>
                  <a:schemeClr val="tx1"/>
                </a:solidFill>
              </a:rPr>
              <a:t>that</a:t>
            </a:r>
            <a:r>
              <a:rPr lang="es-ES" sz="1600" i="1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s-ES" sz="1600" b="1" i="1" dirty="0">
                <a:solidFill>
                  <a:schemeClr val="tx1"/>
                </a:solidFill>
              </a:rPr>
              <a:t>Diría que </a:t>
            </a:r>
            <a:r>
              <a:rPr lang="es-ES" sz="1600" i="1" dirty="0">
                <a:solidFill>
                  <a:schemeClr val="tx1"/>
                </a:solidFill>
              </a:rPr>
              <a:t>I </a:t>
            </a:r>
            <a:r>
              <a:rPr lang="es-ES" sz="1600" i="1" dirty="0" err="1">
                <a:solidFill>
                  <a:schemeClr val="tx1"/>
                </a:solidFill>
              </a:rPr>
              <a:t>would</a:t>
            </a:r>
            <a:r>
              <a:rPr lang="es-ES" sz="1600" i="1" dirty="0">
                <a:solidFill>
                  <a:schemeClr val="tx1"/>
                </a:solidFill>
              </a:rPr>
              <a:t> </a:t>
            </a:r>
            <a:r>
              <a:rPr lang="es-ES" sz="1600" i="1" dirty="0" err="1">
                <a:solidFill>
                  <a:schemeClr val="tx1"/>
                </a:solidFill>
              </a:rPr>
              <a:t>say</a:t>
            </a:r>
            <a:r>
              <a:rPr lang="es-ES" sz="1600" i="1" dirty="0">
                <a:solidFill>
                  <a:schemeClr val="tx1"/>
                </a:solidFill>
              </a:rPr>
              <a:t> </a:t>
            </a:r>
            <a:r>
              <a:rPr lang="es-ES" sz="1600" i="1" dirty="0" err="1">
                <a:solidFill>
                  <a:schemeClr val="tx1"/>
                </a:solidFill>
              </a:rPr>
              <a:t>that</a:t>
            </a:r>
            <a:endParaRPr lang="es-ES" sz="1600" i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sz="1600" b="1" i="1" dirty="0">
                <a:solidFill>
                  <a:schemeClr val="tx1"/>
                </a:solidFill>
              </a:rPr>
              <a:t>Según yo </a:t>
            </a:r>
            <a:r>
              <a:rPr lang="es-ES" sz="1600" i="1" dirty="0" err="1">
                <a:solidFill>
                  <a:schemeClr val="tx1"/>
                </a:solidFill>
              </a:rPr>
              <a:t>According</a:t>
            </a:r>
            <a:r>
              <a:rPr lang="es-ES" sz="1600" i="1" dirty="0">
                <a:solidFill>
                  <a:schemeClr val="tx1"/>
                </a:solidFill>
              </a:rPr>
              <a:t> </a:t>
            </a:r>
            <a:r>
              <a:rPr lang="es-ES" sz="1600" i="1" dirty="0" err="1">
                <a:solidFill>
                  <a:schemeClr val="tx1"/>
                </a:solidFill>
              </a:rPr>
              <a:t>to</a:t>
            </a:r>
            <a:r>
              <a:rPr lang="es-ES" sz="1600" i="1" dirty="0">
                <a:solidFill>
                  <a:schemeClr val="tx1"/>
                </a:solidFill>
              </a:rPr>
              <a:t> me</a:t>
            </a:r>
          </a:p>
          <a:p>
            <a:pPr marL="285750" indent="-285750">
              <a:buFontTx/>
              <a:buChar char="-"/>
            </a:pPr>
            <a:r>
              <a:rPr lang="es-ES" sz="1600" b="1" i="1" dirty="0">
                <a:solidFill>
                  <a:schemeClr val="tx1"/>
                </a:solidFill>
              </a:rPr>
              <a:t>Hay/ no hay </a:t>
            </a:r>
            <a:r>
              <a:rPr lang="es-ES" sz="1600" i="1" dirty="0" err="1">
                <a:solidFill>
                  <a:schemeClr val="tx1"/>
                </a:solidFill>
              </a:rPr>
              <a:t>There</a:t>
            </a:r>
            <a:r>
              <a:rPr lang="es-ES" sz="1600" i="1" dirty="0">
                <a:solidFill>
                  <a:schemeClr val="tx1"/>
                </a:solidFill>
              </a:rPr>
              <a:t> </a:t>
            </a:r>
            <a:r>
              <a:rPr lang="es-ES" sz="1600" i="1" dirty="0" err="1">
                <a:solidFill>
                  <a:schemeClr val="tx1"/>
                </a:solidFill>
              </a:rPr>
              <a:t>is</a:t>
            </a:r>
            <a:r>
              <a:rPr lang="es-ES" sz="1600" i="1" dirty="0">
                <a:solidFill>
                  <a:schemeClr val="tx1"/>
                </a:solidFill>
              </a:rPr>
              <a:t>/ </a:t>
            </a:r>
            <a:r>
              <a:rPr lang="es-ES" sz="1600" i="1" dirty="0" err="1">
                <a:solidFill>
                  <a:schemeClr val="tx1"/>
                </a:solidFill>
              </a:rPr>
              <a:t>there</a:t>
            </a:r>
            <a:r>
              <a:rPr lang="es-ES" sz="1600" i="1" dirty="0">
                <a:solidFill>
                  <a:schemeClr val="tx1"/>
                </a:solidFill>
              </a:rPr>
              <a:t> </a:t>
            </a:r>
            <a:r>
              <a:rPr lang="es-ES" sz="1600" i="1" dirty="0" err="1">
                <a:solidFill>
                  <a:schemeClr val="tx1"/>
                </a:solidFill>
              </a:rPr>
              <a:t>isn’t</a:t>
            </a:r>
            <a:endParaRPr lang="es-ES" sz="1600" i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sz="1600" b="1" i="1" dirty="0">
                <a:solidFill>
                  <a:schemeClr val="tx1"/>
                </a:solidFill>
              </a:rPr>
              <a:t>Primero </a:t>
            </a:r>
            <a:r>
              <a:rPr lang="es-ES" sz="1600" i="1" dirty="0" err="1">
                <a:solidFill>
                  <a:schemeClr val="tx1"/>
                </a:solidFill>
              </a:rPr>
              <a:t>Firstly</a:t>
            </a:r>
            <a:r>
              <a:rPr lang="es-ES" sz="1600" i="1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s-ES" sz="1600" b="1" i="1" dirty="0">
                <a:solidFill>
                  <a:schemeClr val="tx1"/>
                </a:solidFill>
              </a:rPr>
              <a:t>Segundo </a:t>
            </a:r>
            <a:r>
              <a:rPr lang="es-ES" sz="1600" i="1" dirty="0" err="1">
                <a:solidFill>
                  <a:schemeClr val="tx1"/>
                </a:solidFill>
              </a:rPr>
              <a:t>Secondly</a:t>
            </a:r>
            <a:endParaRPr lang="es-ES" sz="1600" i="1" dirty="0">
              <a:solidFill>
                <a:schemeClr val="tx1"/>
              </a:solidFill>
            </a:endParaRPr>
          </a:p>
          <a:p>
            <a:endParaRPr lang="es-ES" sz="1600" b="1" i="1" u="sng" dirty="0">
              <a:solidFill>
                <a:schemeClr val="tx1"/>
              </a:solidFill>
            </a:endParaRPr>
          </a:p>
          <a:p>
            <a:r>
              <a:rPr lang="es-ES" sz="1600" b="1" i="1" u="sng" dirty="0">
                <a:solidFill>
                  <a:schemeClr val="tx1"/>
                </a:solidFill>
              </a:rPr>
              <a:t>Key </a:t>
            </a:r>
            <a:r>
              <a:rPr lang="es-ES" sz="1600" b="1" i="1" u="sng" dirty="0" err="1">
                <a:solidFill>
                  <a:schemeClr val="tx1"/>
                </a:solidFill>
              </a:rPr>
              <a:t>verb</a:t>
            </a:r>
            <a:endParaRPr lang="es-ES" sz="1600" u="sng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b="1" u="sng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n-GB" sz="1600" b="1" u="sng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48A44F-6E05-4899-94E5-21056B723DA5}"/>
              </a:ext>
            </a:extLst>
          </p:cNvPr>
          <p:cNvSpPr/>
          <p:nvPr/>
        </p:nvSpPr>
        <p:spPr>
          <a:xfrm>
            <a:off x="8031176" y="1224037"/>
            <a:ext cx="3822205" cy="2796138"/>
          </a:xfrm>
          <a:prstGeom prst="rect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 err="1">
                <a:solidFill>
                  <a:schemeClr val="tx1"/>
                </a:solidFill>
              </a:rPr>
              <a:t>Assessment</a:t>
            </a:r>
            <a:endParaRPr lang="es-ES" sz="1600" b="1" u="sng" dirty="0">
              <a:solidFill>
                <a:schemeClr val="tx1"/>
              </a:solidFill>
            </a:endParaRPr>
          </a:p>
          <a:p>
            <a:endParaRPr lang="es-ES" sz="1100" b="1" u="sng" dirty="0">
              <a:solidFill>
                <a:schemeClr val="tx1"/>
              </a:solidFill>
            </a:endParaRPr>
          </a:p>
          <a:p>
            <a:pPr lvl="0"/>
            <a:r>
              <a:rPr lang="en-GB" sz="1600" dirty="0">
                <a:solidFill>
                  <a:schemeClr val="tx1"/>
                </a:solidFill>
              </a:rPr>
              <a:t>Mid-Year Assessment </a:t>
            </a:r>
          </a:p>
          <a:p>
            <a:r>
              <a:rPr lang="en-GB" sz="16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GB" sz="1600" dirty="0">
                <a:solidFill>
                  <a:schemeClr val="tx1"/>
                </a:solidFill>
              </a:rPr>
              <a:t>Listening, Reading, Dictation &amp; Writing</a:t>
            </a:r>
          </a:p>
          <a:p>
            <a:endParaRPr lang="en-GB" sz="1400" dirty="0">
              <a:solidFill>
                <a:schemeClr val="tx1"/>
              </a:solidFill>
            </a:endParaRPr>
          </a:p>
          <a:p>
            <a:pPr lvl="0"/>
            <a:r>
              <a:rPr lang="en-GB" sz="1600" b="1" u="sng" dirty="0">
                <a:solidFill>
                  <a:schemeClr val="tx1"/>
                </a:solidFill>
              </a:rPr>
              <a:t>Key Questions:</a:t>
            </a:r>
          </a:p>
          <a:p>
            <a:r>
              <a:rPr lang="es-ES" sz="1600" b="1" dirty="0">
                <a:solidFill>
                  <a:schemeClr val="tx1"/>
                </a:solidFill>
              </a:rPr>
              <a:t>1. ¿Qué estudias en tu insti?</a:t>
            </a:r>
            <a:endParaRPr lang="en-GB" sz="1600" dirty="0">
              <a:solidFill>
                <a:schemeClr val="tx1"/>
              </a:solidFill>
            </a:endParaRPr>
          </a:p>
          <a:p>
            <a:r>
              <a:rPr lang="es-ES" sz="1600" b="1" dirty="0">
                <a:solidFill>
                  <a:schemeClr val="tx1"/>
                </a:solidFill>
              </a:rPr>
              <a:t>2. ¿Qué hay en tu instituto? </a:t>
            </a:r>
            <a:endParaRPr lang="en-GB" sz="1600" dirty="0">
              <a:solidFill>
                <a:schemeClr val="tx1"/>
              </a:solidFill>
            </a:endParaRPr>
          </a:p>
          <a:p>
            <a:endParaRPr lang="en-GB" sz="1600" b="1" u="sng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39260-6C97-4B8F-A2C3-23266BEDF78F}"/>
              </a:ext>
            </a:extLst>
          </p:cNvPr>
          <p:cNvSpPr/>
          <p:nvPr/>
        </p:nvSpPr>
        <p:spPr>
          <a:xfrm>
            <a:off x="294713" y="4340276"/>
            <a:ext cx="3771370" cy="2308324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txBody>
          <a:bodyPr wrap="square" anchor="t">
            <a:spAutoFit/>
          </a:bodyPr>
          <a:lstStyle/>
          <a:p>
            <a:r>
              <a:rPr lang="en-GB" b="1" u="sng" dirty="0">
                <a:solidFill>
                  <a:srgbClr val="000000"/>
                </a:solidFill>
              </a:rPr>
              <a:t>Links to prior learning</a:t>
            </a:r>
          </a:p>
          <a:p>
            <a:pPr marL="285750" lvl="0" indent="-285750">
              <a:buFontTx/>
              <a:buChar char="-"/>
            </a:pPr>
            <a:r>
              <a:rPr lang="en-GB" dirty="0"/>
              <a:t>School subjects</a:t>
            </a:r>
          </a:p>
          <a:p>
            <a:pPr marL="285750" lvl="0" indent="-285750">
              <a:buFontTx/>
              <a:buChar char="-"/>
            </a:pPr>
            <a:r>
              <a:rPr lang="en-GB" dirty="0"/>
              <a:t>Use of the verb </a:t>
            </a:r>
            <a:r>
              <a:rPr lang="en-GB" i="1" dirty="0"/>
              <a:t>ser</a:t>
            </a:r>
          </a:p>
          <a:p>
            <a:pPr marL="285750" lvl="0" indent="-285750">
              <a:buFontTx/>
              <a:buChar char="-"/>
            </a:pPr>
            <a:r>
              <a:rPr lang="en-GB" dirty="0"/>
              <a:t>Regular and irregular present tense verb conjugations</a:t>
            </a:r>
          </a:p>
          <a:p>
            <a:pPr marL="285750" lvl="0" indent="-285750">
              <a:buFontTx/>
              <a:buChar char="-"/>
            </a:pPr>
            <a:r>
              <a:rPr lang="en-GB" dirty="0"/>
              <a:t>Use of </a:t>
            </a:r>
            <a:r>
              <a:rPr lang="en-GB" i="1" dirty="0" err="1"/>
              <a:t>porque</a:t>
            </a:r>
            <a:r>
              <a:rPr lang="en-GB" i="1" dirty="0"/>
              <a:t>/ </a:t>
            </a:r>
            <a:r>
              <a:rPr lang="en-GB" i="1" dirty="0" err="1"/>
              <a:t>ya</a:t>
            </a:r>
            <a:r>
              <a:rPr lang="en-GB" i="1" dirty="0"/>
              <a:t> que</a:t>
            </a:r>
            <a:r>
              <a:rPr lang="en-GB" dirty="0"/>
              <a:t> to give justified opinions</a:t>
            </a:r>
          </a:p>
          <a:p>
            <a:pPr marL="285750" lvl="0" indent="-285750">
              <a:buFontTx/>
              <a:buChar char="-"/>
            </a:pPr>
            <a:r>
              <a:rPr lang="en-GB" dirty="0"/>
              <a:t>Telling the time.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FFABA-BF4F-4383-B845-11EAC231C44F}"/>
              </a:ext>
            </a:extLst>
          </p:cNvPr>
          <p:cNvSpPr/>
          <p:nvPr/>
        </p:nvSpPr>
        <p:spPr>
          <a:xfrm>
            <a:off x="8031175" y="4195148"/>
            <a:ext cx="3822205" cy="2384222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GB" sz="2000" b="1" u="sng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CEIAG Links</a:t>
            </a:r>
          </a:p>
          <a:p>
            <a:pPr lvl="0"/>
            <a:endParaRPr lang="en-GB" sz="900" dirty="0"/>
          </a:p>
          <a:p>
            <a:endParaRPr lang="en-GB" sz="3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EMPLOYABILITY SKILLS:</a:t>
            </a:r>
          </a:p>
          <a:p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Raising aspirations: </a:t>
            </a:r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Aiming high for my future success.</a:t>
            </a:r>
          </a:p>
          <a:p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Considering future options: </a:t>
            </a:r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Thinking about post-16 options</a:t>
            </a:r>
          </a:p>
          <a:p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Self reflection: </a:t>
            </a:r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Thinking about my skills and my choices.</a:t>
            </a: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3A95F18-C1DE-444C-BAB2-19D736244C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31566"/>
              </p:ext>
            </p:extLst>
          </p:nvPr>
        </p:nvGraphicFramePr>
        <p:xfrm>
          <a:off x="4580802" y="4020175"/>
          <a:ext cx="2884024" cy="2346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90230">
                  <a:extLst>
                    <a:ext uri="{9D8B030D-6E8A-4147-A177-3AD203B41FA5}">
                      <a16:colId xmlns:a16="http://schemas.microsoft.com/office/drawing/2014/main" val="3777540833"/>
                    </a:ext>
                  </a:extLst>
                </a:gridCol>
                <a:gridCol w="1393794">
                  <a:extLst>
                    <a:ext uri="{9D8B030D-6E8A-4147-A177-3AD203B41FA5}">
                      <a16:colId xmlns:a16="http://schemas.microsoft.com/office/drawing/2014/main" val="3192479123"/>
                    </a:ext>
                  </a:extLst>
                </a:gridCol>
              </a:tblGrid>
              <a:tr h="23781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err="1"/>
                        <a:t>Pronoun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err="1"/>
                        <a:t>Estudiar</a:t>
                      </a:r>
                      <a:r>
                        <a:rPr lang="en-GB" sz="1400" b="1" dirty="0"/>
                        <a:t>- to study (present)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989801"/>
                  </a:ext>
                </a:extLst>
              </a:tr>
              <a:tr h="23781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yo (I)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/>
                        <a:t>Estudio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5413908"/>
                  </a:ext>
                </a:extLst>
              </a:tr>
              <a:tr h="232941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tu (</a:t>
                      </a:r>
                      <a:r>
                        <a:rPr lang="es-ES" sz="1400" b="1" dirty="0" err="1"/>
                        <a:t>you</a:t>
                      </a:r>
                      <a:r>
                        <a:rPr lang="es-ES" sz="1400" b="1" dirty="0"/>
                        <a:t>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/>
                        <a:t>Estudias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519447"/>
                  </a:ext>
                </a:extLst>
              </a:tr>
              <a:tr h="23781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él/ella (he/</a:t>
                      </a:r>
                      <a:r>
                        <a:rPr lang="es-ES" sz="1400" b="1" dirty="0" err="1"/>
                        <a:t>she</a:t>
                      </a:r>
                      <a:r>
                        <a:rPr lang="es-ES" sz="1400" b="1" dirty="0"/>
                        <a:t>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/>
                        <a:t>Estudia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311352"/>
                  </a:ext>
                </a:extLst>
              </a:tr>
              <a:tr h="23781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nosotros (</a:t>
                      </a:r>
                      <a:r>
                        <a:rPr lang="es-ES" sz="1400" b="1" dirty="0" err="1"/>
                        <a:t>we</a:t>
                      </a:r>
                      <a:r>
                        <a:rPr lang="es-ES" sz="1400" b="1" dirty="0"/>
                        <a:t>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/>
                        <a:t>Estudiamos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653154"/>
                  </a:ext>
                </a:extLst>
              </a:tr>
              <a:tr h="23781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vosotros (</a:t>
                      </a:r>
                      <a:r>
                        <a:rPr lang="es-ES" sz="1400" b="1" dirty="0" err="1"/>
                        <a:t>you</a:t>
                      </a:r>
                      <a:r>
                        <a:rPr lang="es-ES" sz="1400" b="1" dirty="0"/>
                        <a:t> </a:t>
                      </a:r>
                      <a:r>
                        <a:rPr lang="es-ES" sz="1400" b="1" dirty="0" err="1"/>
                        <a:t>pl</a:t>
                      </a:r>
                      <a:r>
                        <a:rPr lang="es-ES" sz="1400" b="1" dirty="0"/>
                        <a:t>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/>
                        <a:t>Estudias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6953514"/>
                  </a:ext>
                </a:extLst>
              </a:tr>
              <a:tr h="23781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ellos/ellas (</a:t>
                      </a:r>
                      <a:r>
                        <a:rPr lang="es-ES" sz="1400" b="1" dirty="0" err="1"/>
                        <a:t>they</a:t>
                      </a:r>
                      <a:r>
                        <a:rPr lang="es-ES" sz="1400" b="1" dirty="0"/>
                        <a:t>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/>
                        <a:t>Estudian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4471309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89923EC0-7DF1-4FED-8387-CADA069EB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714" y="-540"/>
            <a:ext cx="1745398" cy="12339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148EC18-CA04-4E23-87C0-D25024231F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b="10571"/>
          <a:stretch/>
        </p:blipFill>
        <p:spPr>
          <a:xfrm>
            <a:off x="10437820" y="2680851"/>
            <a:ext cx="1277652" cy="12339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7300B9-44AE-4E70-886D-AE4D35D771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206032" y="973519"/>
            <a:ext cx="1416751" cy="946647"/>
          </a:xfrm>
          <a:prstGeom prst="rect">
            <a:avLst/>
          </a:prstGeom>
        </p:spPr>
      </p:pic>
      <p:pic>
        <p:nvPicPr>
          <p:cNvPr id="7" name="Picture 6" descr="Spanish Class Stock Illustrations ...">
            <a:extLst>
              <a:ext uri="{FF2B5EF4-FFF2-40B4-BE49-F238E27FC236}">
                <a16:creationId xmlns:a16="http://schemas.microsoft.com/office/drawing/2014/main" id="{E2E167F8-60AE-1E78-7A97-48CBC8AD6B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45" y="3288486"/>
            <a:ext cx="2175222" cy="824454"/>
          </a:xfrm>
          <a:prstGeom prst="rect">
            <a:avLst/>
          </a:prstGeom>
          <a:solidFill>
            <a:schemeClr val="accent2"/>
          </a:solidFill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141818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A58355-80BE-4CB4-A27E-0E819CFD5FC9}"/>
              </a:ext>
            </a:extLst>
          </p:cNvPr>
          <p:cNvSpPr txBox="1"/>
          <p:nvPr/>
        </p:nvSpPr>
        <p:spPr>
          <a:xfrm>
            <a:off x="335561" y="822056"/>
            <a:ext cx="3678892" cy="2923877"/>
          </a:xfrm>
          <a:prstGeom prst="rect">
            <a:avLst/>
          </a:prstGeom>
          <a:noFill/>
          <a:ln w="38100" cmpd="sng">
            <a:solidFill>
              <a:srgbClr val="7030A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714375" algn="l"/>
              </a:tabLst>
            </a:pPr>
            <a:r>
              <a:rPr lang="en-US" b="1" u="sng" dirty="0"/>
              <a:t>New concepts and skills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US" dirty="0"/>
              <a:t>School rules and school environment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US" dirty="0"/>
              <a:t>Extra-curricular activities using present tense verbs and opinions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US" dirty="0"/>
              <a:t>Future plans and ambitions using the near future tense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589F2E-7357-43CF-A0EC-060DC0921321}"/>
              </a:ext>
            </a:extLst>
          </p:cNvPr>
          <p:cNvSpPr/>
          <p:nvPr/>
        </p:nvSpPr>
        <p:spPr>
          <a:xfrm>
            <a:off x="353257" y="59062"/>
            <a:ext cx="11485484" cy="387642"/>
          </a:xfrm>
          <a:prstGeom prst="rect">
            <a:avLst/>
          </a:prstGeom>
          <a:noFill/>
          <a:ln w="57150">
            <a:solidFill>
              <a:srgbClr val="FFFF00"/>
            </a:solidFill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>
                <a:solidFill>
                  <a:schemeClr val="tx1"/>
                </a:solidFill>
              </a:rPr>
              <a:t>Y9 KNOWLEDGE ORGANISER: Topic 2 Part 2 </a:t>
            </a:r>
            <a:r>
              <a:rPr lang="es-ES" sz="2400" b="1" dirty="0">
                <a:solidFill>
                  <a:schemeClr val="tx1"/>
                </a:solidFill>
              </a:rPr>
              <a:t>Mi insti y la educación en España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62DFE7-A91D-48E4-8FB2-C88F07CADC9B}"/>
              </a:ext>
            </a:extLst>
          </p:cNvPr>
          <p:cNvSpPr/>
          <p:nvPr/>
        </p:nvSpPr>
        <p:spPr>
          <a:xfrm>
            <a:off x="4222814" y="822056"/>
            <a:ext cx="3600000" cy="5259148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b="1" u="sng" dirty="0">
                <a:solidFill>
                  <a:schemeClr val="tx1"/>
                </a:solidFill>
              </a:rPr>
              <a:t>Key </a:t>
            </a:r>
            <a:r>
              <a:rPr lang="es-ES" b="1" u="sng" dirty="0" err="1">
                <a:solidFill>
                  <a:schemeClr val="tx1"/>
                </a:solidFill>
              </a:rPr>
              <a:t>information</a:t>
            </a:r>
            <a:r>
              <a:rPr lang="es-ES" b="1" u="sng" dirty="0">
                <a:solidFill>
                  <a:schemeClr val="tx1"/>
                </a:solidFill>
              </a:rPr>
              <a:t>: </a:t>
            </a:r>
          </a:p>
          <a:p>
            <a:endParaRPr lang="es-ES" b="1" u="sng" dirty="0">
              <a:solidFill>
                <a:schemeClr val="tx1"/>
              </a:solidFill>
            </a:endParaRPr>
          </a:p>
          <a:p>
            <a:r>
              <a:rPr lang="es-ES" sz="1600" b="1" i="1" u="sng" dirty="0" err="1">
                <a:solidFill>
                  <a:schemeClr val="tx1"/>
                </a:solidFill>
              </a:rPr>
              <a:t>Useful</a:t>
            </a:r>
            <a:r>
              <a:rPr lang="es-ES" sz="1600" b="1" i="1" u="sng" dirty="0">
                <a:solidFill>
                  <a:schemeClr val="tx1"/>
                </a:solidFill>
              </a:rPr>
              <a:t> </a:t>
            </a:r>
            <a:r>
              <a:rPr lang="es-ES" sz="1600" b="1" i="1" u="sng" dirty="0" err="1">
                <a:solidFill>
                  <a:schemeClr val="tx1"/>
                </a:solidFill>
              </a:rPr>
              <a:t>phrases</a:t>
            </a:r>
            <a:r>
              <a:rPr lang="es-ES" sz="1600" b="1" i="1" u="sng" dirty="0">
                <a:solidFill>
                  <a:schemeClr val="tx1"/>
                </a:solidFill>
              </a:rPr>
              <a:t>:</a:t>
            </a:r>
          </a:p>
          <a:p>
            <a:endParaRPr lang="es-ES" sz="1050" b="1" i="1" u="sng" dirty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es-ES" sz="1600" b="1" i="1" dirty="0">
                <a:solidFill>
                  <a:schemeClr val="tx1"/>
                </a:solidFill>
              </a:rPr>
              <a:t>Se debe </a:t>
            </a:r>
            <a:r>
              <a:rPr lang="es-ES" sz="1600" i="1" dirty="0" err="1">
                <a:solidFill>
                  <a:schemeClr val="tx1"/>
                </a:solidFill>
              </a:rPr>
              <a:t>you</a:t>
            </a:r>
            <a:r>
              <a:rPr lang="es-ES" sz="1600" i="1" dirty="0">
                <a:solidFill>
                  <a:schemeClr val="tx1"/>
                </a:solidFill>
              </a:rPr>
              <a:t> </a:t>
            </a:r>
            <a:r>
              <a:rPr lang="es-ES" sz="1600" i="1" dirty="0" err="1">
                <a:solidFill>
                  <a:schemeClr val="tx1"/>
                </a:solidFill>
              </a:rPr>
              <a:t>must</a:t>
            </a:r>
            <a:endParaRPr lang="es-ES" sz="1600" i="1" dirty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es-ES" sz="1600" b="1" i="1" dirty="0">
                <a:solidFill>
                  <a:schemeClr val="tx1"/>
                </a:solidFill>
              </a:rPr>
              <a:t>No se debe </a:t>
            </a:r>
            <a:r>
              <a:rPr lang="es-ES" sz="1600" i="1" dirty="0" err="1">
                <a:solidFill>
                  <a:schemeClr val="tx1"/>
                </a:solidFill>
              </a:rPr>
              <a:t>you</a:t>
            </a:r>
            <a:r>
              <a:rPr lang="es-ES" sz="1600" i="1" dirty="0">
                <a:solidFill>
                  <a:schemeClr val="tx1"/>
                </a:solidFill>
              </a:rPr>
              <a:t> </a:t>
            </a:r>
            <a:r>
              <a:rPr lang="es-ES" sz="1600" i="1" dirty="0" err="1">
                <a:solidFill>
                  <a:schemeClr val="tx1"/>
                </a:solidFill>
              </a:rPr>
              <a:t>musn’t</a:t>
            </a:r>
            <a:endParaRPr lang="es-ES" sz="1600" i="1" dirty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es-ES" sz="1600" b="1" i="1" dirty="0">
                <a:solidFill>
                  <a:schemeClr val="tx1"/>
                </a:solidFill>
              </a:rPr>
              <a:t>Se puede </a:t>
            </a:r>
            <a:r>
              <a:rPr lang="es-ES" sz="1600" i="1" dirty="0" err="1">
                <a:solidFill>
                  <a:schemeClr val="tx1"/>
                </a:solidFill>
              </a:rPr>
              <a:t>you</a:t>
            </a:r>
            <a:r>
              <a:rPr lang="es-ES" sz="1600" i="1" dirty="0">
                <a:solidFill>
                  <a:schemeClr val="tx1"/>
                </a:solidFill>
              </a:rPr>
              <a:t> can</a:t>
            </a:r>
          </a:p>
          <a:p>
            <a:pPr marL="171450" indent="-171450">
              <a:buFontTx/>
              <a:buChar char="-"/>
            </a:pPr>
            <a:r>
              <a:rPr lang="es-ES" sz="1600" b="1" i="1" dirty="0">
                <a:solidFill>
                  <a:schemeClr val="tx1"/>
                </a:solidFill>
              </a:rPr>
              <a:t>No se puede </a:t>
            </a:r>
            <a:r>
              <a:rPr lang="es-ES" sz="1600" i="1" dirty="0" err="1">
                <a:solidFill>
                  <a:schemeClr val="tx1"/>
                </a:solidFill>
              </a:rPr>
              <a:t>you</a:t>
            </a:r>
            <a:r>
              <a:rPr lang="es-ES" sz="1600" i="1" dirty="0">
                <a:solidFill>
                  <a:schemeClr val="tx1"/>
                </a:solidFill>
              </a:rPr>
              <a:t> </a:t>
            </a:r>
            <a:r>
              <a:rPr lang="es-ES" sz="1600" i="1" dirty="0" err="1">
                <a:solidFill>
                  <a:schemeClr val="tx1"/>
                </a:solidFill>
              </a:rPr>
              <a:t>can’t</a:t>
            </a:r>
            <a:endParaRPr lang="es-ES" sz="1600" i="1" dirty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es-ES" sz="1600" b="1" i="1" dirty="0">
                <a:solidFill>
                  <a:schemeClr val="tx1"/>
                </a:solidFill>
              </a:rPr>
              <a:t>Estudié  </a:t>
            </a:r>
            <a:r>
              <a:rPr lang="es-ES" sz="1600" i="1" dirty="0">
                <a:solidFill>
                  <a:schemeClr val="tx1"/>
                </a:solidFill>
              </a:rPr>
              <a:t>I </a:t>
            </a:r>
            <a:r>
              <a:rPr lang="es-ES" sz="1600" i="1" dirty="0" err="1">
                <a:solidFill>
                  <a:schemeClr val="tx1"/>
                </a:solidFill>
              </a:rPr>
              <a:t>studied</a:t>
            </a:r>
            <a:endParaRPr lang="es-ES" sz="1600" i="1" dirty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es-ES" sz="1600" b="1" i="1" dirty="0">
                <a:solidFill>
                  <a:schemeClr val="tx1"/>
                </a:solidFill>
              </a:rPr>
              <a:t>Me gustaría </a:t>
            </a:r>
            <a:r>
              <a:rPr lang="es-ES" sz="1600" i="1" dirty="0">
                <a:solidFill>
                  <a:schemeClr val="tx1"/>
                </a:solidFill>
              </a:rPr>
              <a:t>I </a:t>
            </a:r>
            <a:r>
              <a:rPr lang="es-ES" sz="1600" i="1" dirty="0" err="1">
                <a:solidFill>
                  <a:schemeClr val="tx1"/>
                </a:solidFill>
              </a:rPr>
              <a:t>would</a:t>
            </a:r>
            <a:r>
              <a:rPr lang="es-ES" sz="1600" i="1" dirty="0">
                <a:solidFill>
                  <a:schemeClr val="tx1"/>
                </a:solidFill>
              </a:rPr>
              <a:t> </a:t>
            </a:r>
            <a:r>
              <a:rPr lang="es-ES" sz="1600" i="1" dirty="0" err="1">
                <a:solidFill>
                  <a:schemeClr val="tx1"/>
                </a:solidFill>
              </a:rPr>
              <a:t>like</a:t>
            </a:r>
            <a:endParaRPr lang="es-ES" sz="1600" i="1" dirty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es-ES" sz="1600" b="1" i="1" dirty="0">
                <a:solidFill>
                  <a:schemeClr val="tx1"/>
                </a:solidFill>
              </a:rPr>
              <a:t>Quisiera </a:t>
            </a:r>
            <a:r>
              <a:rPr lang="es-ES" sz="1600" i="1" dirty="0">
                <a:solidFill>
                  <a:schemeClr val="tx1"/>
                </a:solidFill>
              </a:rPr>
              <a:t>I </a:t>
            </a:r>
            <a:r>
              <a:rPr lang="es-ES" sz="1600" i="1" dirty="0" err="1">
                <a:solidFill>
                  <a:schemeClr val="tx1"/>
                </a:solidFill>
              </a:rPr>
              <a:t>would</a:t>
            </a:r>
            <a:r>
              <a:rPr lang="es-ES" sz="1600" i="1" dirty="0">
                <a:solidFill>
                  <a:schemeClr val="tx1"/>
                </a:solidFill>
              </a:rPr>
              <a:t> </a:t>
            </a:r>
            <a:r>
              <a:rPr lang="es-ES" sz="1600" i="1" dirty="0" err="1">
                <a:solidFill>
                  <a:schemeClr val="tx1"/>
                </a:solidFill>
              </a:rPr>
              <a:t>like</a:t>
            </a:r>
            <a:endParaRPr lang="es-ES" sz="1000" i="1" dirty="0">
              <a:solidFill>
                <a:schemeClr val="tx1"/>
              </a:solidFill>
            </a:endParaRPr>
          </a:p>
          <a:p>
            <a:endParaRPr lang="es-ES" sz="1000" b="1" i="1" dirty="0">
              <a:solidFill>
                <a:schemeClr val="tx1"/>
              </a:solidFill>
            </a:endParaRPr>
          </a:p>
          <a:p>
            <a:r>
              <a:rPr lang="es-ES" sz="1600" b="1" i="1" u="sng" dirty="0" err="1">
                <a:solidFill>
                  <a:schemeClr val="tx1"/>
                </a:solidFill>
              </a:rPr>
              <a:t>Present</a:t>
            </a:r>
            <a:r>
              <a:rPr lang="es-ES" sz="1600" b="1" i="1" u="sng" dirty="0">
                <a:solidFill>
                  <a:schemeClr val="tx1"/>
                </a:solidFill>
              </a:rPr>
              <a:t> tense </a:t>
            </a:r>
            <a:r>
              <a:rPr lang="es-ES" sz="1600" b="1" i="1" u="sng" dirty="0" err="1">
                <a:solidFill>
                  <a:schemeClr val="tx1"/>
                </a:solidFill>
              </a:rPr>
              <a:t>verb</a:t>
            </a:r>
            <a:r>
              <a:rPr lang="es-ES" sz="1600" b="1" i="1" u="sng" dirty="0">
                <a:solidFill>
                  <a:schemeClr val="tx1"/>
                </a:solidFill>
              </a:rPr>
              <a:t> </a:t>
            </a:r>
            <a:r>
              <a:rPr lang="es-ES" sz="1600" b="1" i="1" u="sng" dirty="0" err="1">
                <a:solidFill>
                  <a:schemeClr val="tx1"/>
                </a:solidFill>
              </a:rPr>
              <a:t>endings</a:t>
            </a:r>
            <a:r>
              <a:rPr lang="es-ES" sz="1600" b="1" i="1" u="sng" dirty="0">
                <a:solidFill>
                  <a:schemeClr val="tx1"/>
                </a:solidFill>
              </a:rPr>
              <a:t>:</a:t>
            </a:r>
            <a:endParaRPr lang="es-ES" sz="1600" u="sng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b="1" u="sng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n-GB" sz="1600" b="1" u="sng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48A44F-6E05-4899-94E5-21056B723DA5}"/>
              </a:ext>
            </a:extLst>
          </p:cNvPr>
          <p:cNvSpPr/>
          <p:nvPr/>
        </p:nvSpPr>
        <p:spPr>
          <a:xfrm>
            <a:off x="8031176" y="822057"/>
            <a:ext cx="3822205" cy="3046988"/>
          </a:xfrm>
          <a:prstGeom prst="rect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 err="1">
                <a:solidFill>
                  <a:schemeClr val="tx1"/>
                </a:solidFill>
              </a:rPr>
              <a:t>Assessment</a:t>
            </a:r>
            <a:endParaRPr lang="es-ES" sz="1600" b="1" u="sng" dirty="0">
              <a:solidFill>
                <a:schemeClr val="tx1"/>
              </a:solidFill>
            </a:endParaRPr>
          </a:p>
          <a:p>
            <a:endParaRPr lang="en-GB" sz="1050" dirty="0">
              <a:solidFill>
                <a:schemeClr val="tx1"/>
              </a:solidFill>
            </a:endParaRPr>
          </a:p>
          <a:p>
            <a:pPr lvl="0"/>
            <a:r>
              <a:rPr lang="en-GB" sz="1600" dirty="0">
                <a:solidFill>
                  <a:schemeClr val="tx1"/>
                </a:solidFill>
              </a:rPr>
              <a:t>Key piece with individual written teacher feedback on mini paragraph </a:t>
            </a:r>
            <a:r>
              <a:rPr lang="en-GB" sz="1600" i="1" dirty="0">
                <a:solidFill>
                  <a:schemeClr val="tx1"/>
                </a:solidFill>
              </a:rPr>
              <a:t>Mi </a:t>
            </a:r>
            <a:r>
              <a:rPr lang="en-GB" sz="1600" i="1" dirty="0" err="1">
                <a:solidFill>
                  <a:schemeClr val="tx1"/>
                </a:solidFill>
              </a:rPr>
              <a:t>insti</a:t>
            </a:r>
            <a:r>
              <a:rPr lang="en-GB" sz="1600" i="1" dirty="0">
                <a:solidFill>
                  <a:schemeClr val="tx1"/>
                </a:solidFill>
              </a:rPr>
              <a:t>.</a:t>
            </a:r>
          </a:p>
          <a:p>
            <a:pPr lvl="0"/>
            <a:endParaRPr lang="en-GB" sz="1050" i="1" dirty="0">
              <a:solidFill>
                <a:schemeClr val="tx1"/>
              </a:solidFill>
            </a:endParaRPr>
          </a:p>
          <a:p>
            <a:pPr lvl="0"/>
            <a:r>
              <a:rPr lang="en-GB" sz="1600" dirty="0">
                <a:solidFill>
                  <a:schemeClr val="tx1"/>
                </a:solidFill>
              </a:rPr>
              <a:t>End Of Year Assessment </a:t>
            </a:r>
          </a:p>
          <a:p>
            <a:r>
              <a:rPr lang="en-GB" sz="16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GB" sz="1600" dirty="0">
                <a:solidFill>
                  <a:schemeClr val="tx1"/>
                </a:solidFill>
              </a:rPr>
              <a:t>Listening, Reading, Dictation &amp; Writing</a:t>
            </a:r>
          </a:p>
          <a:p>
            <a:endParaRPr lang="en-GB" sz="1100" dirty="0">
              <a:solidFill>
                <a:schemeClr val="tx1"/>
              </a:solidFill>
            </a:endParaRPr>
          </a:p>
          <a:p>
            <a:pPr lvl="0"/>
            <a:r>
              <a:rPr lang="en-GB" sz="1600" b="1" u="sng" dirty="0">
                <a:solidFill>
                  <a:schemeClr val="tx1"/>
                </a:solidFill>
              </a:rPr>
              <a:t>Key Questions:</a:t>
            </a:r>
          </a:p>
          <a:p>
            <a:r>
              <a:rPr lang="es-ES" sz="1600" dirty="0">
                <a:solidFill>
                  <a:schemeClr val="tx1"/>
                </a:solidFill>
              </a:rPr>
              <a:t>3. ¿Qué se debe hacer? </a:t>
            </a:r>
            <a:endParaRPr lang="en-GB" sz="1600" dirty="0">
              <a:solidFill>
                <a:schemeClr val="tx1"/>
              </a:solidFill>
            </a:endParaRPr>
          </a:p>
          <a:p>
            <a:r>
              <a:rPr lang="es-ES" sz="1600" dirty="0">
                <a:solidFill>
                  <a:schemeClr val="tx1"/>
                </a:solidFill>
              </a:rPr>
              <a:t>4. ¿Haces actividades después de las clases?</a:t>
            </a:r>
            <a:endParaRPr lang="en-GB" sz="1600" dirty="0">
              <a:solidFill>
                <a:schemeClr val="tx1"/>
              </a:solidFill>
            </a:endParaRPr>
          </a:p>
          <a:p>
            <a:r>
              <a:rPr lang="es-ES" sz="1600" dirty="0">
                <a:solidFill>
                  <a:schemeClr val="tx1"/>
                </a:solidFill>
              </a:rPr>
              <a:t>5. ¿Qué hiciste ayer en tu instituto? </a:t>
            </a:r>
            <a:endParaRPr lang="en-GB" sz="1600" dirty="0">
              <a:solidFill>
                <a:schemeClr val="tx1"/>
              </a:solidFill>
            </a:endParaRPr>
          </a:p>
          <a:p>
            <a:r>
              <a:rPr lang="es-ES" sz="1600">
                <a:solidFill>
                  <a:schemeClr val="tx1"/>
                </a:solidFill>
              </a:rPr>
              <a:t>6. ¿</a:t>
            </a:r>
            <a:r>
              <a:rPr lang="es-ES" sz="1600" dirty="0">
                <a:solidFill>
                  <a:schemeClr val="tx1"/>
                </a:solidFill>
              </a:rPr>
              <a:t>Qué planes tienes para el futuro?  </a:t>
            </a:r>
          </a:p>
          <a:p>
            <a:endParaRPr lang="en-GB" sz="1600" dirty="0">
              <a:solidFill>
                <a:schemeClr val="tx1"/>
              </a:solidFill>
            </a:endParaRPr>
          </a:p>
          <a:p>
            <a:endParaRPr lang="es-ES" sz="1600" dirty="0">
              <a:solidFill>
                <a:schemeClr val="tx1"/>
              </a:solidFill>
            </a:endParaRPr>
          </a:p>
          <a:p>
            <a:endParaRPr lang="es-ES" sz="1600" dirty="0">
              <a:solidFill>
                <a:schemeClr val="tx1"/>
              </a:solidFill>
            </a:endParaRPr>
          </a:p>
          <a:p>
            <a:pPr lvl="0"/>
            <a:endParaRPr lang="en-GB" sz="1600" dirty="0">
              <a:solidFill>
                <a:schemeClr val="tx1"/>
              </a:solidFill>
            </a:endParaRPr>
          </a:p>
          <a:p>
            <a:r>
              <a:rPr lang="en-GB" sz="1600" b="1" dirty="0">
                <a:solidFill>
                  <a:schemeClr val="tx1"/>
                </a:solidFill>
              </a:rPr>
              <a:t> </a:t>
            </a:r>
            <a:endParaRPr lang="en-GB" sz="1600" dirty="0">
              <a:solidFill>
                <a:schemeClr val="tx1"/>
              </a:solidFill>
            </a:endParaRPr>
          </a:p>
          <a:p>
            <a:endParaRPr lang="en-GB" sz="1600" b="1" u="sng" dirty="0">
              <a:solidFill>
                <a:schemeClr val="tx1"/>
              </a:solidFill>
            </a:endParaRPr>
          </a:p>
          <a:p>
            <a:endParaRPr lang="en-GB" sz="1600" b="1" u="sng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39260-6C97-4B8F-A2C3-23266BEDF78F}"/>
              </a:ext>
            </a:extLst>
          </p:cNvPr>
          <p:cNvSpPr/>
          <p:nvPr/>
        </p:nvSpPr>
        <p:spPr>
          <a:xfrm>
            <a:off x="289322" y="3994047"/>
            <a:ext cx="3771370" cy="2308324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txBody>
          <a:bodyPr wrap="square" anchor="t">
            <a:spAutoFit/>
          </a:bodyPr>
          <a:lstStyle/>
          <a:p>
            <a:r>
              <a:rPr lang="en-GB" b="1" u="sng" dirty="0">
                <a:solidFill>
                  <a:srgbClr val="000000"/>
                </a:solidFill>
              </a:rPr>
              <a:t>Links to prior learning</a:t>
            </a:r>
          </a:p>
          <a:p>
            <a:pPr marL="285750" lvl="0" indent="-285750">
              <a:buFontTx/>
              <a:buChar char="-"/>
            </a:pPr>
            <a:r>
              <a:rPr lang="en-GB" dirty="0"/>
              <a:t>Regular and irregular present tense verb conjugations</a:t>
            </a:r>
          </a:p>
          <a:p>
            <a:pPr marL="285750" lvl="0" indent="-285750">
              <a:buFontTx/>
              <a:buChar char="-"/>
            </a:pPr>
            <a:r>
              <a:rPr lang="en-GB" dirty="0"/>
              <a:t>Use of </a:t>
            </a:r>
            <a:r>
              <a:rPr lang="en-GB" i="1" dirty="0" err="1"/>
              <a:t>porque</a:t>
            </a:r>
            <a:r>
              <a:rPr lang="en-GB" i="1" dirty="0"/>
              <a:t>/ </a:t>
            </a:r>
            <a:r>
              <a:rPr lang="en-GB" i="1" dirty="0" err="1"/>
              <a:t>ya</a:t>
            </a:r>
            <a:r>
              <a:rPr lang="en-GB" i="1" dirty="0"/>
              <a:t> que</a:t>
            </a:r>
            <a:r>
              <a:rPr lang="en-GB" dirty="0"/>
              <a:t> to give justified opinions</a:t>
            </a:r>
          </a:p>
          <a:p>
            <a:pPr marL="285750" lvl="0" indent="-285750">
              <a:buFontTx/>
              <a:buChar char="-"/>
            </a:pPr>
            <a:r>
              <a:rPr lang="en-GB" dirty="0"/>
              <a:t>Telling the time</a:t>
            </a:r>
          </a:p>
          <a:p>
            <a:pPr marL="285750" lvl="0" indent="-285750">
              <a:buFontTx/>
              <a:buChar char="-"/>
            </a:pPr>
            <a:r>
              <a:rPr lang="en-GB" dirty="0"/>
              <a:t>Use of the past tense </a:t>
            </a:r>
          </a:p>
          <a:p>
            <a:pPr marL="285750" lvl="0" indent="-285750">
              <a:buFontTx/>
              <a:buChar char="-"/>
            </a:pPr>
            <a:r>
              <a:rPr lang="en-GB" dirty="0"/>
              <a:t>Near future tense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FFABA-BF4F-4383-B845-11EAC231C44F}"/>
              </a:ext>
            </a:extLst>
          </p:cNvPr>
          <p:cNvSpPr/>
          <p:nvPr/>
        </p:nvSpPr>
        <p:spPr>
          <a:xfrm>
            <a:off x="8031176" y="4019992"/>
            <a:ext cx="3822205" cy="2645007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CEIAG Link</a:t>
            </a:r>
          </a:p>
          <a:p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EMPLOYABILITY SKILLS:</a:t>
            </a:r>
          </a:p>
          <a:p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Raising aspirations: </a:t>
            </a:r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Aiming high for my future success.</a:t>
            </a:r>
          </a:p>
          <a:p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Considering future options: </a:t>
            </a:r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Thinking about post-16 options</a:t>
            </a:r>
          </a:p>
          <a:p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Self reflection: </a:t>
            </a:r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Thinking about my skills and my choices.</a:t>
            </a: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923EC0-7DF1-4FED-8387-CADA069EB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714" y="-540"/>
            <a:ext cx="1745398" cy="1233996"/>
          </a:xfrm>
          <a:prstGeom prst="rect">
            <a:avLst/>
          </a:prstGeom>
        </p:spPr>
      </p:pic>
      <p:pic>
        <p:nvPicPr>
          <p:cNvPr id="1028" name="Picture 4" descr="Spanish Verb Conjugation in the Present Tense – linguaworld">
            <a:extLst>
              <a:ext uri="{FF2B5EF4-FFF2-40B4-BE49-F238E27FC236}">
                <a16:creationId xmlns:a16="http://schemas.microsoft.com/office/drawing/2014/main" id="{883F9FB1-958A-443B-9AC0-AFA4FF38E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814" y="4019993"/>
            <a:ext cx="3600001" cy="175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uture plans - may, might, present continuous | Baamboozle - Baamboozle |  The Most Fun Classroom Games!">
            <a:extLst>
              <a:ext uri="{FF2B5EF4-FFF2-40B4-BE49-F238E27FC236}">
                <a16:creationId xmlns:a16="http://schemas.microsoft.com/office/drawing/2014/main" id="{057DB5FA-A424-423B-B5DB-59EFB548A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580" y="5814227"/>
            <a:ext cx="1743776" cy="85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330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</TotalTime>
  <Words>435</Words>
  <Application>Microsoft Office PowerPoint</Application>
  <PresentationFormat>Widescreen</PresentationFormat>
  <Paragraphs>121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Miss. A Knight</dc:creator>
  <cp:lastModifiedBy>Ms. M Vasey</cp:lastModifiedBy>
  <cp:revision>80</cp:revision>
  <cp:lastPrinted>2023-02-13T10:05:35Z</cp:lastPrinted>
  <dcterms:created xsi:type="dcterms:W3CDTF">2022-04-13T11:42:14Z</dcterms:created>
  <dcterms:modified xsi:type="dcterms:W3CDTF">2026-06-29T13:50:20Z</dcterms:modified>
</cp:coreProperties>
</file>