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9AB1E-6335-4BD9-99D7-126ADDC958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05CFE8-A029-4A33-8620-A14D7D9171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2DF4A1-1981-4F29-B14A-D67F42D2F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D719-DE0D-4344-B7DE-FD815CA3EDE3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2131BC-D092-42A6-9E06-5F80BF429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68D3E4-F7C9-4AC4-8CBF-ADB5CFC8B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BBE4-219D-46F2-A4ED-E33A0B98B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4510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4BDD4-E8D9-477B-9E4A-5684CF75C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11967A-54C5-454D-B548-910EA8218D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643BBD-BF7F-4ABF-9556-5BA725517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D719-DE0D-4344-B7DE-FD815CA3EDE3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52F016-6F65-40A2-AED4-CBB46BFA6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7CA3B2-30AC-419D-81AB-15B8E2F62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BBE4-219D-46F2-A4ED-E33A0B98B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1784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200A95-7B76-4164-923F-066FA20BBC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203F16-AAE1-4C8D-9FB0-C2DF76D449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6E3FF2-1EB0-42B6-9174-61A85AFCB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D719-DE0D-4344-B7DE-FD815CA3EDE3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C8993D-5863-4FAC-9F9C-35A6556EE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3761D0-4B63-401A-8DE7-43A3338E9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BBE4-219D-46F2-A4ED-E33A0B98B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081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C2D9B-156C-4173-9280-DB4EA0F89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7D9D92-BFA5-4ED5-9D2F-E522FF1956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4CC794-5B2F-410E-A115-04D4166EC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D719-DE0D-4344-B7DE-FD815CA3EDE3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1A11A2-BE09-42B2-8502-676206DA4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071457-8B36-40D5-B7EF-9A1190FD7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BBE4-219D-46F2-A4ED-E33A0B98B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7476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8E8BA5-9D6F-4A38-8429-E5835C5BD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948C2F-0769-4F10-88CA-CA9EF4AD47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0CB494-7D16-47D1-8D32-395924AFB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D719-DE0D-4344-B7DE-FD815CA3EDE3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5DC877-9BB3-446A-9F30-E73AF5459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FD017C-5B60-4AA8-8D17-56C9D7A28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BBE4-219D-46F2-A4ED-E33A0B98B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382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52FF4-BDF1-47C7-AB10-D6923E84B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A69D42-BD35-4BB9-BBB4-BE5A862637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BCDCBC-CF0F-4629-BDED-83C9289603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DF831D-7325-42E3-813D-FEB184DC1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D719-DE0D-4344-B7DE-FD815CA3EDE3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71CE08-9093-4174-ACAD-01751FAB2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3ED2D-DA7C-4D6D-9B71-F86623FC5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BBE4-219D-46F2-A4ED-E33A0B98B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2595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A46CE-8EBF-41DC-8E1F-0E7D7E65D4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B10C96-F0B1-4958-8D00-C9514E23F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3C5E83-9F6C-4CD4-9552-EB7C8BC559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18C173-4499-4EE3-ACA1-D8894A173A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3DE32B-B25C-48E4-9805-86BF9BAF2E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B848D4-EE65-4FCC-9CA6-FACD627A3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D719-DE0D-4344-B7DE-FD815CA3EDE3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D03C9B-D378-4A0C-BF8C-E1D33E864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C8E09B-86DD-4E74-BB37-6DA8B071A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BBE4-219D-46F2-A4ED-E33A0B98B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1258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EB706-5E75-4DF1-A237-24EA8398A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252793-626E-4919-95C5-C21706109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D719-DE0D-4344-B7DE-FD815CA3EDE3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D86AB0-3B22-497F-B660-EA025CB08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ADF332-0199-4688-BD0F-57590A346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BBE4-219D-46F2-A4ED-E33A0B98B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7051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200400-24CD-480A-AD48-8EF5C3452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D719-DE0D-4344-B7DE-FD815CA3EDE3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DF20090-ED8F-4B62-AE13-645E9D8AF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78BD9D-6960-401D-AA79-5B08F39B4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BBE4-219D-46F2-A4ED-E33A0B98B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6360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FD09E2-0401-46D0-8914-66E6EE562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ADE987-C004-4BCE-B066-6E4A781B83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22FC29-1B77-444E-9273-78E8E869F7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1BAA78-CEBC-4F22-AA2A-EC74E042E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D719-DE0D-4344-B7DE-FD815CA3EDE3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459CED-1AF2-459B-BDEF-A63B53FBC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1CEABA-0B35-4C53-BC27-267093048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BBE4-219D-46F2-A4ED-E33A0B98B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6252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A24BD-6170-40D4-9B6F-F89F6FCA85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18E9446-4ED2-4C2D-BAF9-E55E16B769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61AF7F-8778-4B2F-8337-BB32C9D080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0D09DF-79B6-4099-B8F0-0AA4F97BA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D719-DE0D-4344-B7DE-FD815CA3EDE3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C8C75E-E6CE-4C49-946F-AFD8A6D42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A38268-8E42-47EC-A3CF-A07F52AB3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BBE4-219D-46F2-A4ED-E33A0B98B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3858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D3616D-45FC-452B-A9D6-5675B5648F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D6FD18-DDB0-48CC-AFA7-5AC36414C1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FCBC30-15BB-420C-97E3-8CC5398660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AD719-DE0D-4344-B7DE-FD815CA3EDE3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44FDE4-6F46-44DC-A2CD-F2841E6973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0414F3-D450-490B-8784-619F0D3EAC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0BBE4-219D-46F2-A4ED-E33A0B98B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5920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0A58355-80BE-4CB4-A27E-0E819CFD5FC9}"/>
              </a:ext>
            </a:extLst>
          </p:cNvPr>
          <p:cNvSpPr txBox="1"/>
          <p:nvPr/>
        </p:nvSpPr>
        <p:spPr>
          <a:xfrm>
            <a:off x="353257" y="669184"/>
            <a:ext cx="3771371" cy="2708434"/>
          </a:xfrm>
          <a:prstGeom prst="rect">
            <a:avLst/>
          </a:prstGeom>
          <a:noFill/>
          <a:ln w="38100" cmpd="sng">
            <a:solidFill>
              <a:srgbClr val="7030A0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defTabSz="914377">
              <a:spcAft>
                <a:spcPts val="1200"/>
              </a:spcAft>
              <a:tabLst>
                <a:tab pos="714357" algn="l"/>
              </a:tabLst>
            </a:pPr>
            <a:r>
              <a:rPr lang="en-US" b="1" u="sng" dirty="0">
                <a:solidFill>
                  <a:prstClr val="black"/>
                </a:solidFill>
                <a:latin typeface="Calibri" panose="020F0502020204030204"/>
              </a:rPr>
              <a:t>New concepts and skills</a:t>
            </a:r>
          </a:p>
          <a:p>
            <a:pPr defTabSz="914377">
              <a:spcAft>
                <a:spcPts val="1200"/>
              </a:spcAft>
              <a:tabLst>
                <a:tab pos="714357" algn="l"/>
              </a:tabLst>
            </a:pPr>
            <a:r>
              <a:rPr lang="en-GB" sz="1600" dirty="0">
                <a:latin typeface="Calibri" panose="020F0502020204030204"/>
              </a:rPr>
              <a:t>-Describing famous people including c</a:t>
            </a:r>
            <a:r>
              <a:rPr lang="en-US" sz="1600" dirty="0">
                <a:solidFill>
                  <a:prstClr val="black"/>
                </a:solidFill>
                <a:latin typeface="Calibri" panose="020F0502020204030204"/>
              </a:rPr>
              <a:t>confidently using the superlatives ‘lo </a:t>
            </a:r>
            <a:r>
              <a:rPr lang="en-US" sz="1600" dirty="0" err="1">
                <a:solidFill>
                  <a:prstClr val="black"/>
                </a:solidFill>
                <a:latin typeface="Calibri" panose="020F0502020204030204"/>
              </a:rPr>
              <a:t>mejor</a:t>
            </a:r>
            <a:r>
              <a:rPr lang="en-US" sz="1600" dirty="0">
                <a:solidFill>
                  <a:prstClr val="black"/>
                </a:solidFill>
                <a:latin typeface="Calibri" panose="020F0502020204030204"/>
              </a:rPr>
              <a:t>’ and ‘lo </a:t>
            </a:r>
            <a:r>
              <a:rPr lang="en-US" sz="1600" dirty="0" err="1">
                <a:solidFill>
                  <a:prstClr val="black"/>
                </a:solidFill>
                <a:latin typeface="Calibri" panose="020F0502020204030204"/>
              </a:rPr>
              <a:t>peor</a:t>
            </a:r>
            <a:r>
              <a:rPr lang="en-US" sz="1600" dirty="0">
                <a:solidFill>
                  <a:prstClr val="black"/>
                </a:solidFill>
                <a:latin typeface="Calibri" panose="020F0502020204030204"/>
              </a:rPr>
              <a:t>’.</a:t>
            </a:r>
            <a:endParaRPr lang="en-GB" sz="1600" dirty="0">
              <a:latin typeface="Calibri" panose="020F0502020204030204"/>
            </a:endParaRPr>
          </a:p>
          <a:p>
            <a:pPr defTabSz="914377">
              <a:spcAft>
                <a:spcPts val="1200"/>
              </a:spcAft>
              <a:tabLst>
                <a:tab pos="714357" algn="l"/>
              </a:tabLst>
            </a:pPr>
            <a:r>
              <a:rPr lang="en-GB" sz="1600" dirty="0">
                <a:latin typeface="Calibri" panose="020F0502020204030204"/>
              </a:rPr>
              <a:t>-Giving information about TV programs.</a:t>
            </a:r>
          </a:p>
          <a:p>
            <a:pPr defTabSz="914377">
              <a:spcAft>
                <a:spcPts val="1200"/>
              </a:spcAft>
              <a:tabLst>
                <a:tab pos="714357" algn="l"/>
              </a:tabLst>
            </a:pPr>
            <a:r>
              <a:rPr lang="en-US" sz="1600" dirty="0">
                <a:solidFill>
                  <a:prstClr val="black"/>
                </a:solidFill>
                <a:latin typeface="Calibri" panose="020F0502020204030204"/>
              </a:rPr>
              <a:t>-Making comparisons with ‘</a:t>
            </a:r>
            <a:r>
              <a:rPr lang="en-US" sz="1600" dirty="0" err="1">
                <a:solidFill>
                  <a:prstClr val="black"/>
                </a:solidFill>
                <a:latin typeface="Calibri" panose="020F0502020204030204"/>
              </a:rPr>
              <a:t>preferir</a:t>
            </a:r>
            <a:r>
              <a:rPr lang="en-US" sz="1600" dirty="0">
                <a:solidFill>
                  <a:prstClr val="black"/>
                </a:solidFill>
                <a:latin typeface="Calibri" panose="020F0502020204030204"/>
              </a:rPr>
              <a:t>… a…’ when discussing musical tastes. </a:t>
            </a:r>
          </a:p>
          <a:p>
            <a:pPr defTabSz="914377">
              <a:spcAft>
                <a:spcPts val="1200"/>
              </a:spcAft>
              <a:tabLst>
                <a:tab pos="714357" algn="l"/>
              </a:tabLst>
            </a:pPr>
            <a:r>
              <a:rPr lang="en-US" sz="1600" dirty="0">
                <a:solidFill>
                  <a:prstClr val="black"/>
                </a:solidFill>
                <a:latin typeface="Calibri" panose="020F0502020204030204"/>
              </a:rPr>
              <a:t>-Forming negative phrases.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C589F2E-7357-43CF-A0EC-060DC0921321}"/>
              </a:ext>
            </a:extLst>
          </p:cNvPr>
          <p:cNvSpPr/>
          <p:nvPr/>
        </p:nvSpPr>
        <p:spPr>
          <a:xfrm>
            <a:off x="353258" y="59061"/>
            <a:ext cx="11485484" cy="387643"/>
          </a:xfrm>
          <a:prstGeom prst="rect">
            <a:avLst/>
          </a:prstGeom>
          <a:noFill/>
          <a:ln w="57150">
            <a:solidFill>
              <a:srgbClr val="FFFF00"/>
            </a:solidFill>
            <a:prstDash val="lgDashDot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r>
              <a:rPr lang="en-GB" sz="2400" b="1">
                <a:solidFill>
                  <a:prstClr val="black"/>
                </a:solidFill>
                <a:latin typeface="Calibri" panose="020F0502020204030204"/>
              </a:rPr>
              <a:t>Y9 Topic 1 </a:t>
            </a:r>
            <a:r>
              <a:rPr lang="en-GB" sz="2400" b="1" dirty="0">
                <a:solidFill>
                  <a:prstClr val="black"/>
                </a:solidFill>
                <a:latin typeface="Calibri" panose="020F0502020204030204"/>
              </a:rPr>
              <a:t>KNOWLEDGE ORGANISER: </a:t>
            </a:r>
            <a:r>
              <a:rPr lang="en-GB" sz="2400" b="1" dirty="0" err="1">
                <a:solidFill>
                  <a:prstClr val="black"/>
                </a:solidFill>
                <a:latin typeface="Calibri" panose="020F0502020204030204"/>
              </a:rPr>
              <a:t>Yo</a:t>
            </a:r>
            <a:r>
              <a:rPr lang="en-GB" sz="2400" b="1" dirty="0">
                <a:solidFill>
                  <a:prstClr val="black"/>
                </a:solidFill>
                <a:latin typeface="Calibri" panose="020F0502020204030204"/>
              </a:rPr>
              <a:t> y mi </a:t>
            </a:r>
            <a:r>
              <a:rPr lang="en-GB" sz="2400" b="1" dirty="0" err="1">
                <a:solidFill>
                  <a:prstClr val="black"/>
                </a:solidFill>
                <a:latin typeface="Calibri" panose="020F0502020204030204"/>
              </a:rPr>
              <a:t>mundo</a:t>
            </a:r>
            <a:endParaRPr lang="en-GB" sz="2400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962DFE7-A91D-48E4-8FB2-C88F07CADC9B}"/>
              </a:ext>
            </a:extLst>
          </p:cNvPr>
          <p:cNvSpPr/>
          <p:nvPr/>
        </p:nvSpPr>
        <p:spPr>
          <a:xfrm>
            <a:off x="4364324" y="527887"/>
            <a:ext cx="3600000" cy="6271052"/>
          </a:xfrm>
          <a:prstGeom prst="rect">
            <a:avLst/>
          </a:prstGeom>
          <a:noFill/>
          <a:ln w="38100">
            <a:solidFill>
              <a:srgbClr val="92D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defTabSz="914377"/>
            <a:r>
              <a:rPr lang="es-ES" sz="1600" b="1" u="sng" dirty="0">
                <a:solidFill>
                  <a:prstClr val="black"/>
                </a:solidFill>
                <a:latin typeface="Calibri" panose="020F0502020204030204"/>
              </a:rPr>
              <a:t>New </a:t>
            </a:r>
            <a:r>
              <a:rPr lang="es-ES" sz="1600" b="1" u="sng" dirty="0" err="1">
                <a:solidFill>
                  <a:prstClr val="black"/>
                </a:solidFill>
                <a:latin typeface="Calibri" panose="020F0502020204030204"/>
              </a:rPr>
              <a:t>verbs</a:t>
            </a:r>
            <a:endParaRPr lang="es-ES" sz="1600" b="1" u="sng" dirty="0">
              <a:solidFill>
                <a:prstClr val="black"/>
              </a:solidFill>
              <a:latin typeface="Calibri" panose="020F0502020204030204"/>
            </a:endParaRPr>
          </a:p>
          <a:p>
            <a:pPr defTabSz="914377"/>
            <a:endParaRPr lang="es-ES" sz="1000" i="1" dirty="0">
              <a:solidFill>
                <a:prstClr val="black"/>
              </a:solidFill>
              <a:latin typeface="Calibri" panose="020F0502020204030204"/>
            </a:endParaRPr>
          </a:p>
          <a:p>
            <a:pPr marL="285744" indent="-285744" defTabSz="914377">
              <a:buFontTx/>
              <a:buChar char="-"/>
            </a:pPr>
            <a:r>
              <a:rPr lang="es-ES" sz="1400" b="1" i="1" dirty="0">
                <a:solidFill>
                  <a:prstClr val="black"/>
                </a:solidFill>
                <a:latin typeface="Calibri" panose="020F0502020204030204"/>
              </a:rPr>
              <a:t>Acabar de…- </a:t>
            </a:r>
            <a:r>
              <a:rPr lang="es-ES" sz="1400" i="1" dirty="0" err="1">
                <a:solidFill>
                  <a:prstClr val="black"/>
                </a:solidFill>
                <a:latin typeface="Calibri" panose="020F0502020204030204"/>
              </a:rPr>
              <a:t>just</a:t>
            </a:r>
            <a:r>
              <a:rPr lang="es-ES" sz="1400" i="1" dirty="0">
                <a:solidFill>
                  <a:prstClr val="black"/>
                </a:solidFill>
                <a:latin typeface="Calibri" panose="020F0502020204030204"/>
              </a:rPr>
              <a:t> </a:t>
            </a:r>
          </a:p>
          <a:p>
            <a:pPr marL="285744" indent="-285744" defTabSz="914377">
              <a:buFontTx/>
              <a:buChar char="-"/>
            </a:pPr>
            <a:r>
              <a:rPr lang="es-ES" sz="1400" b="1" i="1" dirty="0">
                <a:solidFill>
                  <a:prstClr val="black"/>
                </a:solidFill>
                <a:latin typeface="Calibri" panose="020F0502020204030204"/>
              </a:rPr>
              <a:t>Melómano/a- </a:t>
            </a:r>
            <a:r>
              <a:rPr lang="es-ES" sz="1400" i="1" dirty="0">
                <a:solidFill>
                  <a:prstClr val="black"/>
                </a:solidFill>
                <a:latin typeface="Calibri" panose="020F0502020204030204"/>
              </a:rPr>
              <a:t>music </a:t>
            </a:r>
            <a:r>
              <a:rPr lang="es-ES" sz="1400" i="1" dirty="0" err="1">
                <a:solidFill>
                  <a:prstClr val="black"/>
                </a:solidFill>
                <a:latin typeface="Calibri" panose="020F0502020204030204"/>
              </a:rPr>
              <a:t>lover</a:t>
            </a:r>
            <a:endParaRPr lang="es-ES" sz="1400" i="1" dirty="0">
              <a:solidFill>
                <a:prstClr val="black"/>
              </a:solidFill>
              <a:latin typeface="Calibri" panose="020F0502020204030204"/>
            </a:endParaRPr>
          </a:p>
          <a:p>
            <a:pPr marL="285744" indent="-285744" defTabSz="914377">
              <a:buFontTx/>
              <a:buChar char="-"/>
            </a:pPr>
            <a:r>
              <a:rPr lang="es-ES" sz="1400" b="1" i="1" dirty="0">
                <a:solidFill>
                  <a:prstClr val="black"/>
                </a:solidFill>
                <a:latin typeface="Calibri" panose="020F0502020204030204"/>
              </a:rPr>
              <a:t>Descargar</a:t>
            </a:r>
            <a:r>
              <a:rPr lang="es-ES" sz="1400" i="1" dirty="0">
                <a:solidFill>
                  <a:prstClr val="black"/>
                </a:solidFill>
                <a:latin typeface="Calibri" panose="020F0502020204030204"/>
              </a:rPr>
              <a:t>- </a:t>
            </a:r>
            <a:r>
              <a:rPr lang="es-ES" sz="1400" i="1" dirty="0" err="1">
                <a:solidFill>
                  <a:prstClr val="black"/>
                </a:solidFill>
                <a:latin typeface="Calibri" panose="020F0502020204030204"/>
              </a:rPr>
              <a:t>to</a:t>
            </a:r>
            <a:r>
              <a:rPr lang="es-ES" sz="1400" i="1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s-ES" sz="1400" i="1" dirty="0" err="1">
                <a:solidFill>
                  <a:prstClr val="black"/>
                </a:solidFill>
                <a:latin typeface="Calibri" panose="020F0502020204030204"/>
              </a:rPr>
              <a:t>download</a:t>
            </a:r>
            <a:endParaRPr lang="es-ES" sz="1400" i="1" dirty="0">
              <a:solidFill>
                <a:prstClr val="black"/>
              </a:solidFill>
              <a:latin typeface="Calibri" panose="020F0502020204030204"/>
            </a:endParaRPr>
          </a:p>
          <a:p>
            <a:pPr marL="285744" indent="-285744" defTabSz="914377">
              <a:buFontTx/>
              <a:buChar char="-"/>
            </a:pPr>
            <a:r>
              <a:rPr lang="es-ES" sz="1400" b="1" i="1" dirty="0">
                <a:solidFill>
                  <a:prstClr val="black"/>
                </a:solidFill>
                <a:latin typeface="Calibri" panose="020F0502020204030204"/>
              </a:rPr>
              <a:t>Subir</a:t>
            </a:r>
            <a:r>
              <a:rPr lang="es-ES" sz="1400" i="1" dirty="0">
                <a:solidFill>
                  <a:prstClr val="black"/>
                </a:solidFill>
                <a:latin typeface="Calibri" panose="020F0502020204030204"/>
              </a:rPr>
              <a:t>- </a:t>
            </a:r>
            <a:r>
              <a:rPr lang="es-ES" sz="1400" i="1" dirty="0" err="1">
                <a:solidFill>
                  <a:prstClr val="black"/>
                </a:solidFill>
                <a:latin typeface="Calibri" panose="020F0502020204030204"/>
              </a:rPr>
              <a:t>to</a:t>
            </a:r>
            <a:r>
              <a:rPr lang="es-ES" sz="1400" i="1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s-ES" sz="1400" i="1" dirty="0" err="1">
                <a:solidFill>
                  <a:prstClr val="black"/>
                </a:solidFill>
                <a:latin typeface="Calibri" panose="020F0502020204030204"/>
              </a:rPr>
              <a:t>upload</a:t>
            </a:r>
            <a:r>
              <a:rPr lang="es-ES" sz="1400" i="1" dirty="0">
                <a:solidFill>
                  <a:prstClr val="black"/>
                </a:solidFill>
                <a:latin typeface="Calibri" panose="020F0502020204030204"/>
              </a:rPr>
              <a:t> </a:t>
            </a:r>
          </a:p>
          <a:p>
            <a:pPr marL="285744" indent="-285744" defTabSz="914377">
              <a:buFontTx/>
              <a:buChar char="-"/>
            </a:pPr>
            <a:r>
              <a:rPr lang="es-ES" sz="1400" b="1" i="1" dirty="0">
                <a:solidFill>
                  <a:prstClr val="black"/>
                </a:solidFill>
                <a:latin typeface="Calibri" panose="020F0502020204030204"/>
              </a:rPr>
              <a:t>Poner</a:t>
            </a:r>
            <a:r>
              <a:rPr lang="es-ES" sz="1400" i="1" dirty="0">
                <a:solidFill>
                  <a:prstClr val="black"/>
                </a:solidFill>
                <a:latin typeface="Calibri" panose="020F0502020204030204"/>
              </a:rPr>
              <a:t>- </a:t>
            </a:r>
            <a:r>
              <a:rPr lang="es-ES" sz="1400" i="1" dirty="0" err="1">
                <a:solidFill>
                  <a:prstClr val="black"/>
                </a:solidFill>
                <a:latin typeface="Calibri" panose="020F0502020204030204"/>
              </a:rPr>
              <a:t>to</a:t>
            </a:r>
            <a:r>
              <a:rPr lang="es-ES" sz="1400" i="1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s-ES" sz="1400" i="1" dirty="0" err="1">
                <a:solidFill>
                  <a:prstClr val="black"/>
                </a:solidFill>
                <a:latin typeface="Calibri" panose="020F0502020204030204"/>
              </a:rPr>
              <a:t>put</a:t>
            </a:r>
            <a:endParaRPr lang="es-ES" sz="500" i="1" dirty="0">
              <a:solidFill>
                <a:prstClr val="black"/>
              </a:solidFill>
              <a:latin typeface="Calibri" panose="020F0502020204030204"/>
            </a:endParaRPr>
          </a:p>
          <a:p>
            <a:pPr defTabSz="914377"/>
            <a:r>
              <a:rPr lang="es-ES" sz="1600" b="1" i="1" u="sng" dirty="0">
                <a:solidFill>
                  <a:prstClr val="black"/>
                </a:solidFill>
                <a:latin typeface="Calibri" panose="020F0502020204030204"/>
              </a:rPr>
              <a:t>New </a:t>
            </a:r>
            <a:r>
              <a:rPr lang="es-ES" sz="1600" b="1" i="1" u="sng" dirty="0" err="1">
                <a:solidFill>
                  <a:prstClr val="black"/>
                </a:solidFill>
                <a:latin typeface="Calibri" panose="020F0502020204030204"/>
              </a:rPr>
              <a:t>opinion</a:t>
            </a:r>
            <a:r>
              <a:rPr lang="es-ES" sz="1600" b="1" i="1" u="sng" dirty="0">
                <a:solidFill>
                  <a:prstClr val="black"/>
                </a:solidFill>
                <a:latin typeface="Calibri" panose="020F0502020204030204"/>
              </a:rPr>
              <a:t> phrases</a:t>
            </a:r>
          </a:p>
          <a:p>
            <a:pPr defTabSz="914377"/>
            <a:endParaRPr lang="es-ES" sz="1051" b="1" i="1" u="sng" dirty="0">
              <a:solidFill>
                <a:prstClr val="black"/>
              </a:solidFill>
              <a:latin typeface="Calibri" panose="020F0502020204030204"/>
            </a:endParaRPr>
          </a:p>
          <a:p>
            <a:pPr marL="285744" indent="-285744" defTabSz="914377">
              <a:buFontTx/>
              <a:buChar char="-"/>
            </a:pPr>
            <a:r>
              <a:rPr lang="es-ES" sz="1400" b="1" i="1" dirty="0">
                <a:solidFill>
                  <a:prstClr val="black"/>
                </a:solidFill>
                <a:latin typeface="Calibri" panose="020F0502020204030204"/>
              </a:rPr>
              <a:t>Preferir… a - </a:t>
            </a:r>
            <a:r>
              <a:rPr lang="es-ES" sz="1400" i="1" dirty="0">
                <a:solidFill>
                  <a:prstClr val="black"/>
                </a:solidFill>
                <a:latin typeface="Calibri" panose="020F0502020204030204"/>
              </a:rPr>
              <a:t>I </a:t>
            </a:r>
            <a:r>
              <a:rPr lang="es-ES" sz="1400" i="1" dirty="0" err="1">
                <a:solidFill>
                  <a:prstClr val="black"/>
                </a:solidFill>
                <a:latin typeface="Calibri" panose="020F0502020204030204"/>
              </a:rPr>
              <a:t>prefer</a:t>
            </a:r>
            <a:r>
              <a:rPr lang="es-ES" sz="1400" i="1" dirty="0">
                <a:solidFill>
                  <a:prstClr val="black"/>
                </a:solidFill>
                <a:latin typeface="Calibri" panose="020F0502020204030204"/>
              </a:rPr>
              <a:t>… </a:t>
            </a:r>
            <a:r>
              <a:rPr lang="es-ES" sz="1400" i="1" dirty="0" err="1">
                <a:solidFill>
                  <a:prstClr val="black"/>
                </a:solidFill>
                <a:latin typeface="Calibri" panose="020F0502020204030204"/>
              </a:rPr>
              <a:t>to</a:t>
            </a:r>
            <a:endParaRPr lang="es-ES" sz="1400" i="1" dirty="0">
              <a:solidFill>
                <a:prstClr val="black"/>
              </a:solidFill>
              <a:latin typeface="Calibri" panose="020F0502020204030204"/>
            </a:endParaRPr>
          </a:p>
          <a:p>
            <a:pPr marL="285744" indent="-285744" defTabSz="914377">
              <a:buFontTx/>
              <a:buChar char="-"/>
            </a:pPr>
            <a:r>
              <a:rPr lang="es-ES" sz="1400" b="1" i="1" dirty="0">
                <a:solidFill>
                  <a:prstClr val="black"/>
                </a:solidFill>
                <a:latin typeface="Calibri" panose="020F0502020204030204"/>
              </a:rPr>
              <a:t>Creo que / Diría que / Según yo </a:t>
            </a:r>
            <a:r>
              <a:rPr lang="es-ES" sz="1400" i="1" dirty="0">
                <a:solidFill>
                  <a:prstClr val="black"/>
                </a:solidFill>
                <a:latin typeface="Calibri" panose="020F0502020204030204"/>
              </a:rPr>
              <a:t>– I </a:t>
            </a:r>
            <a:r>
              <a:rPr lang="es-ES" sz="1400" i="1" dirty="0" err="1">
                <a:solidFill>
                  <a:prstClr val="black"/>
                </a:solidFill>
                <a:latin typeface="Calibri" panose="020F0502020204030204"/>
              </a:rPr>
              <a:t>think</a:t>
            </a:r>
            <a:r>
              <a:rPr lang="es-ES" sz="1400" i="1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s-ES" sz="1400" i="1" dirty="0" err="1">
                <a:solidFill>
                  <a:prstClr val="black"/>
                </a:solidFill>
                <a:latin typeface="Calibri" panose="020F0502020204030204"/>
              </a:rPr>
              <a:t>that</a:t>
            </a:r>
            <a:r>
              <a:rPr lang="es-ES" sz="1400" i="1" dirty="0">
                <a:solidFill>
                  <a:prstClr val="black"/>
                </a:solidFill>
                <a:latin typeface="Calibri" panose="020F0502020204030204"/>
              </a:rPr>
              <a:t> / I </a:t>
            </a:r>
            <a:r>
              <a:rPr lang="es-ES" sz="1400" i="1" dirty="0" err="1">
                <a:solidFill>
                  <a:prstClr val="black"/>
                </a:solidFill>
                <a:latin typeface="Calibri" panose="020F0502020204030204"/>
              </a:rPr>
              <a:t>would</a:t>
            </a:r>
            <a:r>
              <a:rPr lang="es-ES" sz="1400" i="1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s-ES" sz="1400" i="1" dirty="0" err="1">
                <a:solidFill>
                  <a:prstClr val="black"/>
                </a:solidFill>
                <a:latin typeface="Calibri" panose="020F0502020204030204"/>
              </a:rPr>
              <a:t>say</a:t>
            </a:r>
            <a:r>
              <a:rPr lang="es-ES" sz="1400" i="1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s-ES" sz="1400" i="1" dirty="0" err="1">
                <a:solidFill>
                  <a:prstClr val="black"/>
                </a:solidFill>
                <a:latin typeface="Calibri" panose="020F0502020204030204"/>
              </a:rPr>
              <a:t>that</a:t>
            </a:r>
            <a:r>
              <a:rPr lang="es-ES" sz="1400" i="1" dirty="0">
                <a:solidFill>
                  <a:prstClr val="black"/>
                </a:solidFill>
                <a:latin typeface="Calibri" panose="020F0502020204030204"/>
              </a:rPr>
              <a:t> / </a:t>
            </a:r>
            <a:r>
              <a:rPr lang="es-ES" sz="1400" i="1" dirty="0" err="1">
                <a:solidFill>
                  <a:prstClr val="black"/>
                </a:solidFill>
                <a:latin typeface="Calibri" panose="020F0502020204030204"/>
              </a:rPr>
              <a:t>According</a:t>
            </a:r>
            <a:r>
              <a:rPr lang="es-ES" sz="1400" i="1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s-ES" sz="1400" i="1" dirty="0" err="1">
                <a:solidFill>
                  <a:prstClr val="black"/>
                </a:solidFill>
                <a:latin typeface="Calibri" panose="020F0502020204030204"/>
              </a:rPr>
              <a:t>to</a:t>
            </a:r>
            <a:r>
              <a:rPr lang="es-ES" sz="1400" i="1" dirty="0">
                <a:solidFill>
                  <a:prstClr val="black"/>
                </a:solidFill>
                <a:latin typeface="Calibri" panose="020F0502020204030204"/>
              </a:rPr>
              <a:t> me</a:t>
            </a:r>
          </a:p>
          <a:p>
            <a:pPr defTabSz="914377"/>
            <a:endParaRPr lang="es-ES" sz="1000" b="1" i="1" dirty="0">
              <a:solidFill>
                <a:prstClr val="black"/>
              </a:solidFill>
              <a:latin typeface="Calibri" panose="020F0502020204030204"/>
            </a:endParaRPr>
          </a:p>
          <a:p>
            <a:pPr defTabSz="914377"/>
            <a:r>
              <a:rPr lang="es-ES" sz="1600" b="1" i="1" u="sng" dirty="0">
                <a:solidFill>
                  <a:prstClr val="black"/>
                </a:solidFill>
                <a:latin typeface="Calibri" panose="020F0502020204030204"/>
              </a:rPr>
              <a:t>Key </a:t>
            </a:r>
            <a:r>
              <a:rPr lang="es-ES" sz="1600" b="1" i="1" u="sng" dirty="0" err="1">
                <a:solidFill>
                  <a:prstClr val="black"/>
                </a:solidFill>
                <a:latin typeface="Calibri" panose="020F0502020204030204"/>
              </a:rPr>
              <a:t>verb</a:t>
            </a:r>
            <a:endParaRPr lang="es-ES" sz="1600" u="sng" dirty="0">
              <a:solidFill>
                <a:prstClr val="black"/>
              </a:solidFill>
              <a:latin typeface="Calibri" panose="020F0502020204030204"/>
            </a:endParaRPr>
          </a:p>
          <a:p>
            <a:pPr marL="285744" indent="-285744" defTabSz="914377">
              <a:buFontTx/>
              <a:buChar char="-"/>
            </a:pPr>
            <a:endParaRPr lang="es-ES" sz="1600" dirty="0">
              <a:solidFill>
                <a:prstClr val="black"/>
              </a:solidFill>
              <a:latin typeface="Calibri" panose="020F0502020204030204"/>
            </a:endParaRPr>
          </a:p>
          <a:p>
            <a:pPr marL="285744" indent="-285744" defTabSz="914377">
              <a:buFontTx/>
              <a:buChar char="-"/>
            </a:pPr>
            <a:endParaRPr lang="es-ES" sz="1600" dirty="0">
              <a:solidFill>
                <a:prstClr val="black"/>
              </a:solidFill>
              <a:latin typeface="Calibri" panose="020F0502020204030204"/>
            </a:endParaRPr>
          </a:p>
          <a:p>
            <a:pPr marL="285744" indent="-285744" defTabSz="914377">
              <a:buFontTx/>
              <a:buChar char="-"/>
            </a:pPr>
            <a:endParaRPr lang="es-ES" sz="1600" dirty="0">
              <a:solidFill>
                <a:prstClr val="black"/>
              </a:solidFill>
              <a:latin typeface="Calibri" panose="020F0502020204030204"/>
            </a:endParaRPr>
          </a:p>
          <a:p>
            <a:pPr marL="285744" indent="-285744" defTabSz="914377">
              <a:buFontTx/>
              <a:buChar char="-"/>
            </a:pPr>
            <a:endParaRPr lang="es-ES" sz="1600" dirty="0">
              <a:solidFill>
                <a:prstClr val="black"/>
              </a:solidFill>
              <a:latin typeface="Calibri" panose="020F0502020204030204"/>
            </a:endParaRPr>
          </a:p>
          <a:p>
            <a:pPr marL="285744" indent="-285744" defTabSz="914377">
              <a:buFontTx/>
              <a:buChar char="-"/>
            </a:pPr>
            <a:endParaRPr lang="es-ES" sz="1600" dirty="0">
              <a:solidFill>
                <a:prstClr val="black"/>
              </a:solidFill>
              <a:latin typeface="Calibri" panose="020F0502020204030204"/>
            </a:endParaRPr>
          </a:p>
          <a:p>
            <a:pPr marL="285744" indent="-285744" defTabSz="914377">
              <a:buFontTx/>
              <a:buChar char="-"/>
            </a:pPr>
            <a:endParaRPr lang="es-ES" sz="1600" dirty="0">
              <a:solidFill>
                <a:prstClr val="black"/>
              </a:solidFill>
              <a:latin typeface="Calibri" panose="020F0502020204030204"/>
            </a:endParaRPr>
          </a:p>
          <a:p>
            <a:pPr marL="285744" indent="-285744" defTabSz="914377">
              <a:buFontTx/>
              <a:buChar char="-"/>
            </a:pPr>
            <a:endParaRPr lang="es-ES" sz="1600" dirty="0">
              <a:solidFill>
                <a:prstClr val="black"/>
              </a:solidFill>
              <a:latin typeface="Calibri" panose="020F0502020204030204"/>
            </a:endParaRPr>
          </a:p>
          <a:p>
            <a:pPr marL="285744" indent="-285744" defTabSz="914377">
              <a:buFontTx/>
              <a:buChar char="-"/>
            </a:pPr>
            <a:endParaRPr lang="es-ES" sz="1600" b="1" u="sng" dirty="0">
              <a:solidFill>
                <a:prstClr val="black"/>
              </a:solidFill>
              <a:latin typeface="Calibri" panose="020F0502020204030204"/>
            </a:endParaRPr>
          </a:p>
          <a:p>
            <a:pPr defTabSz="914377"/>
            <a:endParaRPr lang="es-ES" sz="1600" b="1" dirty="0">
              <a:solidFill>
                <a:prstClr val="black"/>
              </a:solidFill>
              <a:latin typeface="Calibri" panose="020F0502020204030204"/>
            </a:endParaRPr>
          </a:p>
          <a:p>
            <a:pPr defTabSz="914377"/>
            <a:endParaRPr lang="es-ES" sz="1600" b="1" dirty="0">
              <a:solidFill>
                <a:prstClr val="black"/>
              </a:solidFill>
              <a:latin typeface="Calibri" panose="020F0502020204030204"/>
            </a:endParaRPr>
          </a:p>
          <a:p>
            <a:pPr defTabSz="914377"/>
            <a:endParaRPr lang="en-GB" sz="1600" b="1" u="sng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548A44F-6E05-4899-94E5-21056B723DA5}"/>
              </a:ext>
            </a:extLst>
          </p:cNvPr>
          <p:cNvSpPr/>
          <p:nvPr/>
        </p:nvSpPr>
        <p:spPr>
          <a:xfrm>
            <a:off x="8016535" y="850886"/>
            <a:ext cx="3822205" cy="2863327"/>
          </a:xfrm>
          <a:prstGeom prst="rect">
            <a:avLst/>
          </a:prstGeom>
          <a:noFill/>
          <a:ln w="38100">
            <a:solidFill>
              <a:srgbClr val="00B0F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defTabSz="914377"/>
            <a:r>
              <a:rPr lang="es-ES" sz="1600" b="1" u="sng" dirty="0" err="1">
                <a:solidFill>
                  <a:prstClr val="black"/>
                </a:solidFill>
                <a:latin typeface="Calibri" panose="020F0502020204030204"/>
              </a:rPr>
              <a:t>Assessment</a:t>
            </a:r>
            <a:endParaRPr lang="en-GB" sz="1600" dirty="0">
              <a:solidFill>
                <a:schemeClr val="tx1"/>
              </a:solidFill>
              <a:latin typeface="Calibri" panose="020F0502020204030204"/>
            </a:endParaRPr>
          </a:p>
          <a:p>
            <a:pPr lvl="0"/>
            <a:r>
              <a:rPr lang="en-GB" sz="1600" dirty="0">
                <a:solidFill>
                  <a:schemeClr val="tx1"/>
                </a:solidFill>
              </a:rPr>
              <a:t>End of Topic Assessment</a:t>
            </a:r>
          </a:p>
          <a:p>
            <a:r>
              <a:rPr lang="en-GB" sz="1600" dirty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r>
              <a:rPr lang="en-GB" sz="1600" dirty="0">
                <a:solidFill>
                  <a:schemeClr val="tx1"/>
                </a:solidFill>
              </a:rPr>
              <a:t>Listening, Reading &amp; Translation</a:t>
            </a:r>
          </a:p>
          <a:p>
            <a:r>
              <a:rPr lang="en-GB" sz="1600" dirty="0">
                <a:solidFill>
                  <a:schemeClr val="tx1"/>
                </a:solidFill>
                <a:sym typeface="Wingdings" panose="05000000000000000000" pitchFamily="2" charset="2"/>
              </a:rPr>
              <a:t>Writing</a:t>
            </a:r>
            <a:endParaRPr lang="en-GB" sz="1600" dirty="0">
              <a:solidFill>
                <a:schemeClr val="tx1"/>
              </a:solidFill>
            </a:endParaRPr>
          </a:p>
          <a:p>
            <a:endParaRPr lang="en-GB" sz="1600" dirty="0">
              <a:solidFill>
                <a:schemeClr val="tx1"/>
              </a:solidFill>
            </a:endParaRPr>
          </a:p>
          <a:p>
            <a:pPr defTabSz="914377"/>
            <a:r>
              <a:rPr lang="en-GB" sz="16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Key questions</a:t>
            </a:r>
          </a:p>
          <a:p>
            <a:r>
              <a:rPr lang="es-ES" sz="1600" dirty="0">
                <a:solidFill>
                  <a:schemeClr val="tx1"/>
                </a:solidFill>
              </a:rPr>
              <a:t>1. ¿Quién es tu famoso favorito? </a:t>
            </a:r>
            <a:endParaRPr lang="en-GB" sz="1600" dirty="0">
              <a:solidFill>
                <a:schemeClr val="tx1"/>
              </a:solidFill>
            </a:endParaRPr>
          </a:p>
          <a:p>
            <a:r>
              <a:rPr lang="en-GB" sz="1600" dirty="0">
                <a:solidFill>
                  <a:schemeClr val="tx1"/>
                </a:solidFill>
              </a:rPr>
              <a:t>2. ¿</a:t>
            </a:r>
            <a:r>
              <a:rPr lang="en-GB" sz="1600" dirty="0" err="1">
                <a:solidFill>
                  <a:schemeClr val="tx1"/>
                </a:solidFill>
              </a:rPr>
              <a:t>Qué</a:t>
            </a:r>
            <a:r>
              <a:rPr lang="en-GB" sz="1600" dirty="0">
                <a:solidFill>
                  <a:schemeClr val="tx1"/>
                </a:solidFill>
              </a:rPr>
              <a:t> instrumento </a:t>
            </a:r>
            <a:r>
              <a:rPr lang="en-GB" sz="1600" dirty="0" err="1">
                <a:solidFill>
                  <a:schemeClr val="tx1"/>
                </a:solidFill>
              </a:rPr>
              <a:t>quieres</a:t>
            </a:r>
            <a:r>
              <a:rPr lang="en-GB" sz="1600" dirty="0">
                <a:solidFill>
                  <a:schemeClr val="tx1"/>
                </a:solidFill>
              </a:rPr>
              <a:t> </a:t>
            </a:r>
            <a:r>
              <a:rPr lang="en-GB" sz="1600" dirty="0" err="1">
                <a:solidFill>
                  <a:schemeClr val="tx1"/>
                </a:solidFill>
              </a:rPr>
              <a:t>tocar</a:t>
            </a:r>
            <a:r>
              <a:rPr lang="en-GB" sz="1600" dirty="0">
                <a:solidFill>
                  <a:schemeClr val="tx1"/>
                </a:solidFill>
              </a:rPr>
              <a:t>?  </a:t>
            </a:r>
          </a:p>
          <a:p>
            <a:r>
              <a:rPr lang="es-ES" sz="1600" dirty="0">
                <a:solidFill>
                  <a:schemeClr val="tx1"/>
                </a:solidFill>
              </a:rPr>
              <a:t>3. ¿Qué ponen en la televisión? </a:t>
            </a:r>
            <a:r>
              <a:rPr lang="en-GB" sz="1600" dirty="0">
                <a:solidFill>
                  <a:schemeClr val="tx1"/>
                </a:solidFill>
              </a:rPr>
              <a:t> </a:t>
            </a:r>
          </a:p>
          <a:p>
            <a:r>
              <a:rPr lang="es-ES" sz="1600" dirty="0">
                <a:solidFill>
                  <a:schemeClr val="tx1"/>
                </a:solidFill>
              </a:rPr>
              <a:t>4. ¿Cuáles son tus aplicaciones favoritas? </a:t>
            </a:r>
            <a:endParaRPr lang="en-GB" sz="1600" u="sng" dirty="0">
              <a:solidFill>
                <a:schemeClr val="tx1"/>
              </a:solidFill>
            </a:endParaRPr>
          </a:p>
          <a:p>
            <a:pPr defTabSz="914377"/>
            <a:endParaRPr lang="en-GB" sz="800" b="1" u="sng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8639260-6C97-4B8F-A2C3-23266BEDF78F}"/>
              </a:ext>
            </a:extLst>
          </p:cNvPr>
          <p:cNvSpPr/>
          <p:nvPr/>
        </p:nvSpPr>
        <p:spPr>
          <a:xfrm>
            <a:off x="333090" y="3945847"/>
            <a:ext cx="3771371" cy="2585323"/>
          </a:xfrm>
          <a:prstGeom prst="rect">
            <a:avLst/>
          </a:prstGeom>
          <a:ln w="38100">
            <a:solidFill>
              <a:srgbClr val="FF0000"/>
            </a:solidFill>
            <a:prstDash val="sysDash"/>
          </a:ln>
        </p:spPr>
        <p:txBody>
          <a:bodyPr wrap="square" anchor="t">
            <a:spAutoFit/>
          </a:bodyPr>
          <a:lstStyle/>
          <a:p>
            <a:pPr defTabSz="914377"/>
            <a:r>
              <a:rPr lang="en-GB" b="1" u="sng" dirty="0">
                <a:latin typeface="Calibri" panose="020F0502020204030204"/>
              </a:rPr>
              <a:t>Links to prior learning</a:t>
            </a:r>
          </a:p>
          <a:p>
            <a:pPr lvl="0"/>
            <a:r>
              <a:rPr lang="en-GB" sz="1600" dirty="0"/>
              <a:t>- Use of the verbs </a:t>
            </a:r>
            <a:r>
              <a:rPr lang="en-GB" sz="1600" i="1" dirty="0" err="1"/>
              <a:t>tener</a:t>
            </a:r>
            <a:r>
              <a:rPr lang="en-GB" sz="1600" i="1" dirty="0"/>
              <a:t>,</a:t>
            </a:r>
            <a:r>
              <a:rPr lang="en-GB" sz="1600" dirty="0"/>
              <a:t> </a:t>
            </a:r>
            <a:r>
              <a:rPr lang="en-GB" sz="1600" i="1" dirty="0"/>
              <a:t>ser </a:t>
            </a:r>
            <a:r>
              <a:rPr lang="en-GB" sz="1600" dirty="0"/>
              <a:t>and </a:t>
            </a:r>
            <a:r>
              <a:rPr lang="en-GB" sz="1600" i="1" dirty="0" err="1"/>
              <a:t>estar</a:t>
            </a:r>
            <a:r>
              <a:rPr lang="en-GB" sz="1600" i="1" dirty="0"/>
              <a:t> </a:t>
            </a:r>
            <a:endParaRPr lang="en-GB" sz="1600" dirty="0"/>
          </a:p>
          <a:p>
            <a:pPr lvl="0"/>
            <a:r>
              <a:rPr lang="en-GB" sz="1600" dirty="0"/>
              <a:t>- Physical descriptions and personality traits</a:t>
            </a:r>
          </a:p>
          <a:p>
            <a:pPr lvl="0"/>
            <a:r>
              <a:rPr lang="en-GB" sz="1600" dirty="0"/>
              <a:t>- Regular and irregular present tense verb conjugations</a:t>
            </a:r>
          </a:p>
          <a:p>
            <a:pPr lvl="0"/>
            <a:r>
              <a:rPr lang="en-GB" sz="1600" dirty="0"/>
              <a:t>- Limited preterit tense verb conjugations</a:t>
            </a:r>
          </a:p>
          <a:p>
            <a:pPr lvl="0"/>
            <a:r>
              <a:rPr lang="en-GB" sz="1600" dirty="0"/>
              <a:t>- Use of </a:t>
            </a:r>
            <a:r>
              <a:rPr lang="en-GB" sz="1600" i="1" dirty="0" err="1"/>
              <a:t>porque</a:t>
            </a:r>
            <a:r>
              <a:rPr lang="en-GB" sz="1600" i="1" dirty="0"/>
              <a:t>/ </a:t>
            </a:r>
            <a:r>
              <a:rPr lang="en-GB" sz="1600" i="1" dirty="0" err="1"/>
              <a:t>ya</a:t>
            </a:r>
            <a:r>
              <a:rPr lang="en-GB" sz="1600" i="1" dirty="0"/>
              <a:t> que</a:t>
            </a:r>
            <a:r>
              <a:rPr lang="en-GB" sz="1600" dirty="0"/>
              <a:t> to give justified opinions</a:t>
            </a:r>
          </a:p>
          <a:p>
            <a:pPr lvl="0"/>
            <a:r>
              <a:rPr lang="en-GB" sz="1600" dirty="0"/>
              <a:t>- Telling the time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B1FFABA-BF4F-4383-B845-11EAC231C44F}"/>
              </a:ext>
            </a:extLst>
          </p:cNvPr>
          <p:cNvSpPr/>
          <p:nvPr/>
        </p:nvSpPr>
        <p:spPr>
          <a:xfrm>
            <a:off x="8016536" y="3894783"/>
            <a:ext cx="3993577" cy="2863327"/>
          </a:xfrm>
          <a:prstGeom prst="rect">
            <a:avLst/>
          </a:prstGeom>
          <a:noFill/>
          <a:ln w="3810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>
              <a:buClr>
                <a:srgbClr val="000000"/>
              </a:buClr>
              <a:buSzPts val="1600"/>
            </a:pPr>
            <a:r>
              <a:rPr lang="en-GB" sz="1600" b="1" u="sng" dirty="0">
                <a:solidFill>
                  <a:srgbClr val="000000"/>
                </a:solidFill>
                <a:ea typeface="Calibri"/>
                <a:cs typeface="Calibri"/>
                <a:sym typeface="Calibri"/>
              </a:rPr>
              <a:t>CEIAG Links</a:t>
            </a:r>
          </a:p>
          <a:p>
            <a:pPr marL="285750" lvl="0" indent="-285750">
              <a:buClr>
                <a:srgbClr val="000000"/>
              </a:buClr>
              <a:buSzPts val="1600"/>
              <a:buFont typeface="Calibri"/>
              <a:buChar char="-"/>
            </a:pPr>
            <a:r>
              <a:rPr lang="en-GB" sz="1600" dirty="0">
                <a:solidFill>
                  <a:srgbClr val="000000"/>
                </a:solidFill>
                <a:ea typeface="Calibri"/>
                <a:cs typeface="Calibri"/>
                <a:sym typeface="Calibri"/>
              </a:rPr>
              <a:t>Events Manager</a:t>
            </a:r>
          </a:p>
          <a:p>
            <a:pPr lvl="0">
              <a:buClr>
                <a:srgbClr val="000000"/>
              </a:buClr>
              <a:buSzPts val="1600"/>
            </a:pPr>
            <a:endParaRPr lang="en-GB" sz="1600" dirty="0">
              <a:solidFill>
                <a:srgbClr val="000000"/>
              </a:solidFill>
              <a:ea typeface="Calibri"/>
              <a:cs typeface="Calibri"/>
              <a:sym typeface="Calibri"/>
            </a:endParaRPr>
          </a:p>
          <a:p>
            <a:pPr lvl="0">
              <a:buClr>
                <a:srgbClr val="000000"/>
              </a:buClr>
              <a:buSzPts val="1600"/>
            </a:pPr>
            <a:r>
              <a:rPr lang="en-GB" sz="1600" b="1" u="sng" dirty="0">
                <a:solidFill>
                  <a:srgbClr val="000000"/>
                </a:solidFill>
                <a:ea typeface="Calibri"/>
                <a:cs typeface="Calibri"/>
                <a:sym typeface="Calibri"/>
              </a:rPr>
              <a:t>SKILLS:</a:t>
            </a:r>
            <a:endParaRPr lang="en-GB" sz="16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lnSpc>
                <a:spcPct val="115000"/>
              </a:lnSpc>
              <a:buClr>
                <a:srgbClr val="000000"/>
              </a:buClr>
              <a:buSzPts val="1600"/>
            </a:pPr>
            <a:r>
              <a:rPr lang="en-GB" sz="1600" b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Organisation &amp; Communication: </a:t>
            </a:r>
            <a:r>
              <a:rPr lang="en-GB" sz="1600" dirty="0">
                <a:solidFill>
                  <a:srgbClr val="333333"/>
                </a:solidFill>
                <a:ea typeface="Calibri"/>
                <a:cs typeface="Calibri"/>
                <a:sym typeface="Calibri"/>
              </a:rPr>
              <a:t>Discussing client requirements.</a:t>
            </a:r>
          </a:p>
          <a:p>
            <a:pPr lvl="0">
              <a:lnSpc>
                <a:spcPct val="115000"/>
              </a:lnSpc>
              <a:buClr>
                <a:srgbClr val="000000"/>
              </a:buClr>
              <a:buSzPts val="1600"/>
            </a:pPr>
            <a:r>
              <a:rPr lang="en-GB" sz="1600" b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Negotiation: </a:t>
            </a:r>
            <a:r>
              <a:rPr lang="en-GB" sz="1600" dirty="0">
                <a:solidFill>
                  <a:srgbClr val="333333"/>
                </a:solidFill>
                <a:ea typeface="Calibri"/>
                <a:cs typeface="Calibri"/>
                <a:sym typeface="Calibri"/>
              </a:rPr>
              <a:t>Agreeing budgets &amp; timescales.</a:t>
            </a:r>
          </a:p>
          <a:p>
            <a:pPr lvl="0">
              <a:lnSpc>
                <a:spcPct val="115000"/>
              </a:lnSpc>
              <a:buClr>
                <a:srgbClr val="000000"/>
              </a:buClr>
              <a:buSzPts val="1600"/>
            </a:pPr>
            <a:r>
              <a:rPr lang="en-GB" sz="1600" b="1" dirty="0">
                <a:solidFill>
                  <a:srgbClr val="333333"/>
                </a:solidFill>
                <a:ea typeface="Calibri"/>
                <a:cs typeface="Calibri"/>
                <a:sym typeface="Calibri"/>
              </a:rPr>
              <a:t>Research:</a:t>
            </a:r>
            <a:r>
              <a:rPr lang="en-GB" sz="1600" dirty="0">
                <a:solidFill>
                  <a:srgbClr val="333333"/>
                </a:solidFill>
                <a:ea typeface="Calibri"/>
                <a:cs typeface="Calibri"/>
                <a:sym typeface="Calibri"/>
              </a:rPr>
              <a:t> e.g. venues/materials, contacts &amp; suppliers.</a:t>
            </a:r>
          </a:p>
          <a:p>
            <a:pPr lvl="0">
              <a:lnSpc>
                <a:spcPct val="115000"/>
              </a:lnSpc>
              <a:buClr>
                <a:srgbClr val="000000"/>
              </a:buClr>
              <a:buSzPts val="1600"/>
            </a:pPr>
            <a:r>
              <a:rPr lang="en-GB" sz="1600" b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Advertising: </a:t>
            </a:r>
            <a:r>
              <a:rPr lang="en-GB" sz="1600" dirty="0">
                <a:solidFill>
                  <a:srgbClr val="333333"/>
                </a:solidFill>
                <a:ea typeface="Calibri"/>
                <a:cs typeface="Calibri"/>
                <a:sym typeface="Calibri"/>
              </a:rPr>
              <a:t>Publicising the event &amp; designs.</a:t>
            </a:r>
          </a:p>
          <a:p>
            <a:pPr defTabSz="914377"/>
            <a:endParaRPr lang="es-ES" sz="1600" b="1" u="sng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914377"/>
            <a:endParaRPr lang="es-ES" sz="1600" b="1" u="sng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914377"/>
            <a:endParaRPr lang="es-ES" sz="1600" b="1" u="sng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914377"/>
            <a:endParaRPr lang="en-GB" sz="1600" b="1" u="sng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32" name="Picture 8" descr="Spanish flag cartoon Images, Stock Photos &amp; Vectors | Shutterstock">
            <a:extLst>
              <a:ext uri="{FF2B5EF4-FFF2-40B4-BE49-F238E27FC236}">
                <a16:creationId xmlns:a16="http://schemas.microsoft.com/office/drawing/2014/main" id="{EF71B919-FF4A-49C3-875B-9BF2EE7F929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636" b="14133"/>
          <a:stretch/>
        </p:blipFill>
        <p:spPr bwMode="auto">
          <a:xfrm>
            <a:off x="181887" y="-70152"/>
            <a:ext cx="954456" cy="762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D3A95F18-C1DE-444C-BAB2-19D736244C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6099011"/>
              </p:ext>
            </p:extLst>
          </p:nvPr>
        </p:nvGraphicFramePr>
        <p:xfrm>
          <a:off x="4487538" y="3493327"/>
          <a:ext cx="3216923" cy="32855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8182">
                  <a:extLst>
                    <a:ext uri="{9D8B030D-6E8A-4147-A177-3AD203B41FA5}">
                      <a16:colId xmlns:a16="http://schemas.microsoft.com/office/drawing/2014/main" val="3777540833"/>
                    </a:ext>
                  </a:extLst>
                </a:gridCol>
                <a:gridCol w="1778741">
                  <a:extLst>
                    <a:ext uri="{9D8B030D-6E8A-4147-A177-3AD203B41FA5}">
                      <a16:colId xmlns:a16="http://schemas.microsoft.com/office/drawing/2014/main" val="3192479123"/>
                    </a:ext>
                  </a:extLst>
                </a:gridCol>
              </a:tblGrid>
              <a:tr h="524106">
                <a:tc>
                  <a:txBody>
                    <a:bodyPr/>
                    <a:lstStyle/>
                    <a:p>
                      <a:pPr algn="ctr"/>
                      <a:r>
                        <a:rPr lang="es-ES" sz="1500" b="1" dirty="0" err="1"/>
                        <a:t>Pronoun</a:t>
                      </a:r>
                      <a:endParaRPr lang="en-GB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1" dirty="0" err="1"/>
                        <a:t>Preferir</a:t>
                      </a:r>
                      <a:r>
                        <a:rPr lang="en-GB" sz="1500" b="1" dirty="0"/>
                        <a:t>- to prefer (present)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8989801"/>
                  </a:ext>
                </a:extLst>
              </a:tr>
              <a:tr h="291546">
                <a:tc>
                  <a:txBody>
                    <a:bodyPr/>
                    <a:lstStyle/>
                    <a:p>
                      <a:pPr algn="ctr"/>
                      <a:r>
                        <a:rPr lang="es-ES" sz="1500" b="1" dirty="0"/>
                        <a:t>yo (I)</a:t>
                      </a:r>
                      <a:endParaRPr lang="en-GB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500" b="0" noProof="0"/>
                        <a:t>Prefiero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5413908"/>
                  </a:ext>
                </a:extLst>
              </a:tr>
              <a:tr h="291546">
                <a:tc>
                  <a:txBody>
                    <a:bodyPr/>
                    <a:lstStyle/>
                    <a:p>
                      <a:pPr algn="ctr"/>
                      <a:r>
                        <a:rPr lang="es-ES" sz="1500" b="1" dirty="0"/>
                        <a:t>tu (</a:t>
                      </a:r>
                      <a:r>
                        <a:rPr lang="es-ES" sz="1500" b="1" dirty="0" err="1"/>
                        <a:t>you</a:t>
                      </a:r>
                      <a:r>
                        <a:rPr lang="es-ES" sz="1500" b="1" dirty="0"/>
                        <a:t>)</a:t>
                      </a:r>
                      <a:endParaRPr lang="en-GB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500" b="0" noProof="0"/>
                        <a:t>Prefieres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3519447"/>
                  </a:ext>
                </a:extLst>
              </a:tr>
              <a:tr h="499793">
                <a:tc>
                  <a:txBody>
                    <a:bodyPr/>
                    <a:lstStyle/>
                    <a:p>
                      <a:pPr algn="ctr"/>
                      <a:r>
                        <a:rPr lang="es-ES" sz="1500" b="1" dirty="0"/>
                        <a:t>él/ella (he/</a:t>
                      </a:r>
                      <a:r>
                        <a:rPr lang="es-ES" sz="1500" b="1" dirty="0" err="1"/>
                        <a:t>she</a:t>
                      </a:r>
                      <a:r>
                        <a:rPr lang="es-ES" sz="1500" b="1" dirty="0"/>
                        <a:t>)</a:t>
                      </a:r>
                      <a:endParaRPr lang="en-GB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500" b="0" noProof="0"/>
                        <a:t>Prefiere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3311352"/>
                  </a:ext>
                </a:extLst>
              </a:tr>
              <a:tr h="499793">
                <a:tc>
                  <a:txBody>
                    <a:bodyPr/>
                    <a:lstStyle/>
                    <a:p>
                      <a:pPr algn="ctr"/>
                      <a:r>
                        <a:rPr lang="es-ES" sz="1500" b="1" dirty="0"/>
                        <a:t>nosotros (</a:t>
                      </a:r>
                      <a:r>
                        <a:rPr lang="es-ES" sz="1500" b="1" dirty="0" err="1"/>
                        <a:t>we</a:t>
                      </a:r>
                      <a:r>
                        <a:rPr lang="es-ES" sz="1500" b="1" dirty="0"/>
                        <a:t>)</a:t>
                      </a:r>
                      <a:endParaRPr lang="en-GB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500" b="0" noProof="0"/>
                        <a:t>Preferimos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3653154"/>
                  </a:ext>
                </a:extLst>
              </a:tr>
              <a:tr h="499793">
                <a:tc>
                  <a:txBody>
                    <a:bodyPr/>
                    <a:lstStyle/>
                    <a:p>
                      <a:pPr algn="ctr"/>
                      <a:r>
                        <a:rPr lang="es-ES" sz="1500" b="1" dirty="0"/>
                        <a:t>vosotros (</a:t>
                      </a:r>
                      <a:r>
                        <a:rPr lang="es-ES" sz="1500" b="1" dirty="0" err="1"/>
                        <a:t>you</a:t>
                      </a:r>
                      <a:r>
                        <a:rPr lang="es-ES" sz="1500" b="1" dirty="0"/>
                        <a:t> </a:t>
                      </a:r>
                      <a:r>
                        <a:rPr lang="es-ES" sz="1500" b="1" dirty="0" err="1"/>
                        <a:t>pl</a:t>
                      </a:r>
                      <a:r>
                        <a:rPr lang="es-ES" sz="1500" b="1" dirty="0"/>
                        <a:t>)</a:t>
                      </a:r>
                      <a:endParaRPr lang="en-GB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500" b="0" noProof="0"/>
                        <a:t>Prefereis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6953514"/>
                  </a:ext>
                </a:extLst>
              </a:tr>
              <a:tr h="499793">
                <a:tc>
                  <a:txBody>
                    <a:bodyPr/>
                    <a:lstStyle/>
                    <a:p>
                      <a:pPr algn="ctr"/>
                      <a:r>
                        <a:rPr lang="es-ES" sz="1500" b="1" dirty="0"/>
                        <a:t>ellos/ellas (</a:t>
                      </a:r>
                      <a:r>
                        <a:rPr lang="es-ES" sz="1500" b="1" dirty="0" err="1"/>
                        <a:t>they</a:t>
                      </a:r>
                      <a:r>
                        <a:rPr lang="es-ES" sz="1500" b="1" dirty="0"/>
                        <a:t>)</a:t>
                      </a:r>
                      <a:endParaRPr lang="en-GB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500" b="0" noProof="0" dirty="0"/>
                        <a:t>Prefieren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4471309"/>
                  </a:ext>
                </a:extLst>
              </a:tr>
            </a:tbl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id="{89923EC0-7DF1-4FED-8387-CADA069EB2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4714" y="-539"/>
            <a:ext cx="1745399" cy="1233996"/>
          </a:xfrm>
          <a:prstGeom prst="rect">
            <a:avLst/>
          </a:prstGeom>
        </p:spPr>
      </p:pic>
      <p:pic>
        <p:nvPicPr>
          <p:cNvPr id="11" name="Picture 2" descr="56,882 Cartoon Microphone Royalty-Free Photos and Stock Images |  Shutterstock">
            <a:extLst>
              <a:ext uri="{FF2B5EF4-FFF2-40B4-BE49-F238E27FC236}">
                <a16:creationId xmlns:a16="http://schemas.microsoft.com/office/drawing/2014/main" id="{3E5CE93D-8FD9-4850-A05D-37260762E0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7338" y="3733345"/>
            <a:ext cx="1402775" cy="1402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Mobile Customizable Cartoon Illustrations | Bro Style">
            <a:extLst>
              <a:ext uri="{FF2B5EF4-FFF2-40B4-BE49-F238E27FC236}">
                <a16:creationId xmlns:a16="http://schemas.microsoft.com/office/drawing/2014/main" id="{88FD2968-C2BC-4138-B2C6-9FD2745F0F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4383" y="741399"/>
            <a:ext cx="2019637" cy="2019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42,600+ Remote Control Stock Illustrations, Royalty-Free Vector Graphics &amp;  Clip Art">
            <a:extLst>
              <a:ext uri="{FF2B5EF4-FFF2-40B4-BE49-F238E27FC236}">
                <a16:creationId xmlns:a16="http://schemas.microsoft.com/office/drawing/2014/main" id="{5B1EB657-76C8-4059-9463-59BF8B88C6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510" y="2676277"/>
            <a:ext cx="1269570" cy="1269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3651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1118</TotalTime>
  <Words>301</Words>
  <Application>Microsoft Office PowerPoint</Application>
  <PresentationFormat>Widescreen</PresentationFormat>
  <Paragraphs>69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Miss. A Knight</dc:creator>
  <cp:lastModifiedBy>Ms. M Vasey</cp:lastModifiedBy>
  <cp:revision>69</cp:revision>
  <cp:lastPrinted>2023-02-13T10:05:35Z</cp:lastPrinted>
  <dcterms:created xsi:type="dcterms:W3CDTF">2022-04-13T11:42:14Z</dcterms:created>
  <dcterms:modified xsi:type="dcterms:W3CDTF">2025-07-03T19:07:19Z</dcterms:modified>
</cp:coreProperties>
</file>