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2192000" cy="6858000"/>
  <p:notesSz cx="6808788" cy="99409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35000" y="745550"/>
            <a:ext cx="4539400" cy="37278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0875" y="4721925"/>
            <a:ext cx="5447000" cy="447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0875" y="4721925"/>
            <a:ext cx="5447000" cy="447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ixabay.com/pt/vectors/computador-laptop-notebook-159466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/>
        </p:nvSpPr>
        <p:spPr>
          <a:xfrm>
            <a:off x="293700" y="678049"/>
            <a:ext cx="3839700" cy="4519102"/>
          </a:xfrm>
          <a:prstGeom prst="rect">
            <a:avLst/>
          </a:prstGeom>
          <a:noFill/>
          <a:ln w="38100" cap="flat" cmpd="sng">
            <a:solidFill>
              <a:srgbClr val="7030A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b="1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</a:t>
            </a:r>
            <a:r>
              <a:rPr lang="es-ES" sz="1600" b="1" i="0" u="sng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concepts</a:t>
            </a:r>
            <a:r>
              <a:rPr lang="es-ES" sz="1600" b="1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s-ES" sz="1600" b="1" i="0" u="sng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skills</a:t>
            </a:r>
            <a:endParaRPr sz="1600" dirty="0"/>
          </a:p>
          <a:p>
            <a:pPr marL="285750" marR="0" lvl="0" indent="-27305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new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technology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vocabulary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verbs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e.g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download</a:t>
            </a:r>
            <a:endParaRPr lang="es-ES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pros and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technology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using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‘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peut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’, ‘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veut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 and ‘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doit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use </a:t>
            </a: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verbs followed by prepositions and infinitives e.g. I decided to…</a:t>
            </a:r>
          </a:p>
          <a:p>
            <a:pPr marL="285750" marR="0" lvl="0" indent="-27305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en-GB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develop range of negatives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listen and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passages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about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technology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influencers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 3 tenses,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identifying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relevant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information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7305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-"/>
            </a:pP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extended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written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passage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about</a:t>
            </a:r>
            <a:r>
              <a:rPr lang="es-E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</a:t>
            </a:r>
            <a:r>
              <a:rPr lang="es-E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YouTuber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/>
          <p:nvPr/>
        </p:nvSpPr>
        <p:spPr>
          <a:xfrm>
            <a:off x="353257" y="59062"/>
            <a:ext cx="11485484" cy="387642"/>
          </a:xfrm>
          <a:prstGeom prst="rect">
            <a:avLst/>
          </a:prstGeom>
          <a:noFill/>
          <a:ln w="57150" cap="flat" cmpd="sng">
            <a:solidFill>
              <a:srgbClr val="FFFF00"/>
            </a:solidFill>
            <a:prstDash val="lgDashDot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Y9</a:t>
            </a:r>
            <a:r>
              <a:rPr lang="es-E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24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Topic</a:t>
            </a:r>
            <a:r>
              <a:rPr lang="es-ES" sz="2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 </a:t>
            </a:r>
            <a:r>
              <a:rPr lang="es-ES" sz="2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KNOWLEDGE ORGANISER: Les </a:t>
            </a:r>
            <a:r>
              <a:rPr lang="es-ES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technologies</a:t>
            </a: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3"/>
          <p:cNvSpPr/>
          <p:nvPr/>
        </p:nvSpPr>
        <p:spPr>
          <a:xfrm>
            <a:off x="4231907" y="678050"/>
            <a:ext cx="2993841" cy="6002668"/>
          </a:xfrm>
          <a:prstGeom prst="rect">
            <a:avLst/>
          </a:prstGeom>
          <a:noFill/>
          <a:ln w="38100" cap="flat" cmpd="sng">
            <a:solidFill>
              <a:srgbClr val="92D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</a:t>
            </a:r>
            <a:r>
              <a:rPr lang="es-ES" sz="1800" b="1" i="0" u="sng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vocabulary</a:t>
            </a:r>
            <a:r>
              <a:rPr lang="es-ES" sz="1800" b="1" i="0" u="sng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600" dirty="0"/>
          </a:p>
          <a:p>
            <a:endParaRPr lang="en-GB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</a:t>
            </a:r>
            <a:r>
              <a:rPr lang="en-GB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peut</a:t>
            </a:r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- You can</a:t>
            </a:r>
          </a:p>
          <a:p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</a:t>
            </a:r>
            <a:r>
              <a:rPr lang="en-GB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veut</a:t>
            </a:r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You want</a:t>
            </a:r>
          </a:p>
          <a:p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</a:t>
            </a:r>
            <a:r>
              <a:rPr lang="en-GB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doit</a:t>
            </a:r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You must</a:t>
            </a:r>
          </a:p>
          <a:p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e.g. on </a:t>
            </a:r>
            <a:r>
              <a:rPr lang="en-GB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peut</a:t>
            </a:r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télécharger</a:t>
            </a:r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</a:t>
            </a:r>
          </a:p>
          <a:p>
            <a:r>
              <a:rPr lang="en-GB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You can download</a:t>
            </a:r>
          </a:p>
          <a:p>
            <a:endParaRPr lang="en-GB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fr-FR" b="1" i="1" u="sng" dirty="0" err="1">
                <a:solidFill>
                  <a:schemeClr val="dk1"/>
                </a:solidFill>
                <a:ea typeface="Calibri"/>
                <a:cs typeface="Calibri"/>
                <a:sym typeface="Calibri"/>
              </a:rPr>
              <a:t>Negatives</a:t>
            </a:r>
            <a:endParaRPr lang="fr-FR" b="1" i="1" u="sng" dirty="0">
              <a:solidFill>
                <a:schemeClr val="dk1"/>
              </a:solidFill>
              <a:ea typeface="Calibri"/>
              <a:cs typeface="Calibri"/>
              <a:sym typeface="Calibri"/>
            </a:endParaRP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ne …pas 	    not</a:t>
            </a: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ne…jamais	    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never</a:t>
            </a: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ne…rien 	    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nothing</a:t>
            </a: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ne…plus 	    no longer</a:t>
            </a: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ne…que 	     </a:t>
            </a:r>
            <a:r>
              <a:rPr lang="fr-FR" dirty="0" err="1"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endParaRPr 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ne…personne   no one</a:t>
            </a:r>
          </a:p>
          <a:p>
            <a:endParaRPr lang="en-GB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indent="-184150">
              <a:buClr>
                <a:schemeClr val="dk1"/>
              </a:buClr>
              <a:buSzPts val="1600"/>
            </a:pPr>
            <a:r>
              <a:rPr lang="en-GB" sz="16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Immediate Future Tense</a:t>
            </a:r>
          </a:p>
          <a:p>
            <a:pPr marL="285750" marR="0" lvl="0" indent="-1841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7366001" y="682550"/>
            <a:ext cx="4710042" cy="3134076"/>
          </a:xfrm>
          <a:prstGeom prst="rect">
            <a:avLst/>
          </a:prstGeom>
          <a:noFill/>
          <a:ln w="38100" cap="flat" cmpd="sng">
            <a:solidFill>
              <a:srgbClr val="00B0F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u="sng" dirty="0" err="1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Assessment</a:t>
            </a:r>
            <a:endParaRPr sz="1800" b="1" u="sng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lvl="0"/>
            <a:endParaRPr lang="en-GB" sz="600" dirty="0"/>
          </a:p>
          <a:p>
            <a:pPr lvl="0"/>
            <a:r>
              <a:rPr lang="en-GB" dirty="0"/>
              <a:t>Mid-year assessment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en-GB" dirty="0"/>
              <a:t>Listening, Reading &amp; Dictation</a:t>
            </a:r>
          </a:p>
          <a:p>
            <a:pPr lvl="0"/>
            <a:endParaRPr lang="en-GB" sz="700" dirty="0"/>
          </a:p>
          <a:p>
            <a:pPr lvl="0"/>
            <a:r>
              <a:rPr lang="en-GB" dirty="0"/>
              <a:t>Key piece  </a:t>
            </a:r>
            <a:r>
              <a:rPr lang="en-GB" b="1" i="1" dirty="0"/>
              <a:t>Imagine que ton frère ta </a:t>
            </a:r>
            <a:r>
              <a:rPr lang="en-GB" b="1" i="1" dirty="0" err="1"/>
              <a:t>soeur</a:t>
            </a:r>
            <a:r>
              <a:rPr lang="en-GB" b="1" i="1" dirty="0"/>
              <a:t> </a:t>
            </a:r>
            <a:r>
              <a:rPr lang="en-GB" b="1" i="1" dirty="0" err="1"/>
              <a:t>ou</a:t>
            </a:r>
            <a:r>
              <a:rPr lang="en-GB" b="1" i="1" dirty="0"/>
              <a:t> ton </a:t>
            </a:r>
            <a:r>
              <a:rPr lang="en-GB" b="1" i="1" dirty="0" err="1"/>
              <a:t>ami</a:t>
            </a:r>
            <a:r>
              <a:rPr lang="en-GB" b="1" i="1" dirty="0"/>
              <a:t> </a:t>
            </a:r>
            <a:r>
              <a:rPr lang="en-GB" b="1" i="1" dirty="0" err="1"/>
              <a:t>est</a:t>
            </a:r>
            <a:r>
              <a:rPr lang="en-GB" b="1" i="1" dirty="0"/>
              <a:t> </a:t>
            </a:r>
            <a:r>
              <a:rPr lang="en-GB" b="1" i="1" dirty="0" err="1"/>
              <a:t>Youtubeur</a:t>
            </a:r>
            <a:r>
              <a:rPr lang="en-GB" b="1" i="1" dirty="0"/>
              <a:t> </a:t>
            </a:r>
            <a:r>
              <a:rPr lang="en-GB" b="1" i="1" dirty="0" err="1"/>
              <a:t>ou</a:t>
            </a:r>
            <a:r>
              <a:rPr lang="en-GB" b="1" i="1" dirty="0"/>
              <a:t> </a:t>
            </a:r>
            <a:r>
              <a:rPr lang="en-GB" b="1" i="1" dirty="0" err="1"/>
              <a:t>influenceur</a:t>
            </a:r>
            <a:r>
              <a:rPr lang="en-GB" b="1" i="1" dirty="0"/>
              <a:t>. </a:t>
            </a:r>
          </a:p>
          <a:p>
            <a:pPr lvl="0"/>
            <a:endParaRPr lang="en-GB" sz="900" dirty="0"/>
          </a:p>
          <a:p>
            <a:pPr lvl="0"/>
            <a:r>
              <a:rPr lang="en-GB" dirty="0"/>
              <a:t>End of Topic Assessment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en-GB" dirty="0"/>
              <a:t>Listening, Reading &amp; Grammar</a:t>
            </a:r>
          </a:p>
          <a:p>
            <a:pPr lvl="0"/>
            <a:endParaRPr sz="600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000" b="1" u="sng" dirty="0">
                <a:solidFill>
                  <a:schemeClr val="dk1"/>
                </a:solidFill>
                <a:latin typeface="+mj-lt"/>
              </a:rPr>
              <a:t>Key </a:t>
            </a:r>
            <a:r>
              <a:rPr lang="es-ES" sz="2000" b="1" u="sng" dirty="0" err="1">
                <a:solidFill>
                  <a:schemeClr val="dk1"/>
                </a:solidFill>
                <a:latin typeface="+mj-lt"/>
              </a:rPr>
              <a:t>questions</a:t>
            </a:r>
            <a:endParaRPr sz="2000" b="1" u="sng" dirty="0">
              <a:solidFill>
                <a:schemeClr val="dk1"/>
              </a:solidFill>
              <a:latin typeface="+mj-l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b="1" u="sng" dirty="0">
              <a:solidFill>
                <a:schemeClr val="dk1"/>
              </a:solidFill>
              <a:latin typeface="+mj-lt"/>
            </a:endParaRPr>
          </a:p>
          <a:p>
            <a:pPr marL="488950" lvl="0" indent="-342900">
              <a:buClr>
                <a:schemeClr val="dk1"/>
              </a:buClr>
              <a:buSzPts val="1300"/>
              <a:buFont typeface="+mj-lt"/>
              <a:buAutoNum type="arabicPeriod"/>
            </a:pPr>
            <a:r>
              <a:rPr lang="fr-FR" dirty="0">
                <a:solidFill>
                  <a:schemeClr val="dk1"/>
                </a:solidFill>
                <a:latin typeface="+mj-lt"/>
              </a:rPr>
              <a:t>Tu es technophile ou technophobe?</a:t>
            </a:r>
          </a:p>
          <a:p>
            <a:pPr marL="488950" lvl="0" indent="-342900">
              <a:buClr>
                <a:schemeClr val="dk1"/>
              </a:buClr>
              <a:buSzPts val="1300"/>
              <a:buFont typeface="+mj-lt"/>
              <a:buAutoNum type="arabicPeriod"/>
            </a:pPr>
            <a:r>
              <a:rPr lang="fr-FR" dirty="0">
                <a:solidFill>
                  <a:schemeClr val="dk1"/>
                </a:solidFill>
                <a:latin typeface="+mj-lt"/>
              </a:rPr>
              <a:t>Tu aimes les influenceurs?</a:t>
            </a:r>
          </a:p>
          <a:p>
            <a:pPr marL="488950" lvl="0" indent="-342900">
              <a:buClr>
                <a:schemeClr val="dk1"/>
              </a:buClr>
              <a:buSzPts val="1300"/>
              <a:buFont typeface="+mj-lt"/>
              <a:buAutoNum type="arabicPeriod"/>
            </a:pPr>
            <a:r>
              <a:rPr lang="fr-FR" dirty="0">
                <a:solidFill>
                  <a:schemeClr val="dk1"/>
                </a:solidFill>
                <a:latin typeface="+mj-lt"/>
              </a:rPr>
              <a:t>En ligne ou en réalité</a:t>
            </a:r>
            <a:r>
              <a:rPr lang="es-ES" dirty="0">
                <a:solidFill>
                  <a:schemeClr val="dk1"/>
                </a:solidFill>
                <a:latin typeface="+mj-lt"/>
              </a:rPr>
              <a:t>?</a:t>
            </a:r>
            <a:endParaRPr dirty="0">
              <a:solidFill>
                <a:schemeClr val="dk1"/>
              </a:solidFill>
              <a:latin typeface="+mj-lt"/>
            </a:endParaRPr>
          </a:p>
          <a:p>
            <a:pPr marL="48895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+mj-lt"/>
              <a:buAutoNum type="arabicPeriod"/>
            </a:pPr>
            <a:r>
              <a:rPr lang="es-ES" dirty="0" err="1">
                <a:solidFill>
                  <a:schemeClr val="dk1"/>
                </a:solidFill>
                <a:latin typeface="+mj-lt"/>
              </a:rPr>
              <a:t>C’est</a:t>
            </a:r>
            <a:r>
              <a:rPr lang="es-ES" dirty="0">
                <a:solidFill>
                  <a:schemeClr val="dk1"/>
                </a:solidFill>
                <a:latin typeface="+mj-lt"/>
              </a:rPr>
              <a:t> le </a:t>
            </a:r>
            <a:r>
              <a:rPr lang="es-ES" dirty="0" err="1">
                <a:solidFill>
                  <a:schemeClr val="dk1"/>
                </a:solidFill>
                <a:latin typeface="+mj-lt"/>
              </a:rPr>
              <a:t>passé</a:t>
            </a:r>
            <a:r>
              <a:rPr lang="es-ES" dirty="0">
                <a:solidFill>
                  <a:schemeClr val="dk1"/>
                </a:solidFill>
                <a:latin typeface="+mj-lt"/>
              </a:rPr>
              <a:t>, le </a:t>
            </a:r>
            <a:r>
              <a:rPr lang="es-ES" dirty="0" err="1">
                <a:solidFill>
                  <a:schemeClr val="dk1"/>
                </a:solidFill>
                <a:latin typeface="+mj-lt"/>
              </a:rPr>
              <a:t>présent</a:t>
            </a:r>
            <a:r>
              <a:rPr lang="es-ES" dirty="0">
                <a:solidFill>
                  <a:schemeClr val="dk1"/>
                </a:solidFill>
                <a:latin typeface="+mj-lt"/>
              </a:rPr>
              <a:t> </a:t>
            </a:r>
            <a:r>
              <a:rPr lang="es-ES" dirty="0" err="1">
                <a:solidFill>
                  <a:schemeClr val="dk1"/>
                </a:solidFill>
                <a:latin typeface="+mj-lt"/>
              </a:rPr>
              <a:t>ou</a:t>
            </a:r>
            <a:r>
              <a:rPr lang="es-ES" dirty="0">
                <a:solidFill>
                  <a:schemeClr val="dk1"/>
                </a:solidFill>
                <a:latin typeface="+mj-lt"/>
              </a:rPr>
              <a:t> le </a:t>
            </a:r>
            <a:r>
              <a:rPr lang="es-ES" dirty="0" err="1">
                <a:solidFill>
                  <a:schemeClr val="dk1"/>
                </a:solidFill>
                <a:latin typeface="+mj-lt"/>
              </a:rPr>
              <a:t>futur</a:t>
            </a:r>
            <a:r>
              <a:rPr lang="es-ES" dirty="0">
                <a:solidFill>
                  <a:schemeClr val="dk1"/>
                </a:solidFill>
                <a:latin typeface="+mj-lt"/>
              </a:rPr>
              <a:t>?</a:t>
            </a:r>
            <a:endParaRPr lang="en-GB" sz="2000" dirty="0">
              <a:solidFill>
                <a:schemeClr val="dk1"/>
              </a:solidFill>
              <a:latin typeface="+mj-lt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8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293700" y="5252216"/>
            <a:ext cx="3839700" cy="1428502"/>
          </a:xfrm>
          <a:prstGeom prst="rect">
            <a:avLst/>
          </a:prstGeom>
          <a:noFill/>
          <a:ln w="38100" cap="flat" cmpd="sng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u="sng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Links </a:t>
            </a:r>
            <a:r>
              <a:rPr lang="es-ES" sz="1800" b="1" u="sng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lang="es-ES" sz="1800" b="1" u="sng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prior </a:t>
            </a:r>
            <a:r>
              <a:rPr lang="es-ES" sz="1800" b="1" u="sng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learning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 err="1">
                <a:latin typeface="Calibri"/>
                <a:ea typeface="Calibri"/>
                <a:cs typeface="Calibri"/>
                <a:sym typeface="Calibri"/>
              </a:rPr>
              <a:t>Grammar</a:t>
            </a:r>
            <a:r>
              <a:rPr lang="es-ES" sz="1600" dirty="0">
                <a:latin typeface="Calibri"/>
                <a:ea typeface="Calibri"/>
                <a:cs typeface="Calibri"/>
                <a:sym typeface="Calibri"/>
              </a:rPr>
              <a:t> - </a:t>
            </a:r>
            <a:r>
              <a:rPr lang="es-ES" sz="1600" dirty="0" err="1">
                <a:latin typeface="Calibri"/>
                <a:ea typeface="Calibri"/>
                <a:cs typeface="Calibri"/>
                <a:sym typeface="Calibri"/>
              </a:rPr>
              <a:t>infinitives</a:t>
            </a:r>
            <a:r>
              <a:rPr lang="es-ES" sz="16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s-ES" sz="1600" dirty="0" err="1">
                <a:latin typeface="Calibri"/>
                <a:ea typeface="Calibri"/>
                <a:cs typeface="Calibri"/>
                <a:sym typeface="Calibri"/>
              </a:rPr>
              <a:t>negatives</a:t>
            </a:r>
            <a:r>
              <a:rPr lang="es-ES" sz="1600" dirty="0"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s-ES" sz="1600" dirty="0" err="1">
                <a:latin typeface="Calibri"/>
                <a:ea typeface="Calibri"/>
                <a:cs typeface="Calibri"/>
                <a:sym typeface="Calibri"/>
              </a:rPr>
              <a:t>ne</a:t>
            </a:r>
            <a:r>
              <a:rPr lang="es-ES" sz="1600" dirty="0">
                <a:latin typeface="Calibri"/>
                <a:ea typeface="Calibri"/>
                <a:cs typeface="Calibri"/>
                <a:sym typeface="Calibri"/>
              </a:rPr>
              <a:t> …</a:t>
            </a:r>
            <a:r>
              <a:rPr lang="es-ES" sz="1600" dirty="0" err="1">
                <a:latin typeface="Calibri"/>
                <a:ea typeface="Calibri"/>
                <a:cs typeface="Calibri"/>
                <a:sym typeface="Calibri"/>
              </a:rPr>
              <a:t>pas</a:t>
            </a:r>
            <a:r>
              <a:rPr lang="es-ES" sz="1600" dirty="0">
                <a:latin typeface="Calibri"/>
                <a:ea typeface="Calibri"/>
                <a:cs typeface="Calibri"/>
                <a:sym typeface="Calibri"/>
              </a:rPr>
              <a:t>), free time </a:t>
            </a:r>
            <a:r>
              <a:rPr lang="es-ES" sz="1600" dirty="0" err="1">
                <a:latin typeface="Calibri"/>
                <a:ea typeface="Calibri"/>
                <a:cs typeface="Calibri"/>
                <a:sym typeface="Calibri"/>
              </a:rPr>
              <a:t>activities</a:t>
            </a:r>
            <a:r>
              <a:rPr lang="es-ES" sz="16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s-ES" sz="1600" dirty="0" err="1"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es-ES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600" dirty="0" err="1">
                <a:latin typeface="Calibri"/>
                <a:ea typeface="Calibri"/>
                <a:cs typeface="Calibri"/>
                <a:sym typeface="Calibri"/>
              </a:rPr>
              <a:t>present</a:t>
            </a:r>
            <a:r>
              <a:rPr lang="es-ES" sz="16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s-ES" sz="1600" dirty="0" err="1">
                <a:latin typeface="Calibri"/>
                <a:ea typeface="Calibri"/>
                <a:cs typeface="Calibri"/>
                <a:sym typeface="Calibri"/>
              </a:rPr>
              <a:t>perfect</a:t>
            </a:r>
            <a:r>
              <a:rPr lang="es-ES" sz="1600" dirty="0"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s-ES" sz="1600" dirty="0" err="1">
                <a:latin typeface="Calibri"/>
                <a:ea typeface="Calibri"/>
                <a:cs typeface="Calibri"/>
                <a:sym typeface="Calibri"/>
              </a:rPr>
              <a:t>immediate</a:t>
            </a:r>
            <a:r>
              <a:rPr lang="es-ES" sz="16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ES" sz="1600" dirty="0" err="1">
                <a:latin typeface="Calibri"/>
                <a:ea typeface="Calibri"/>
                <a:cs typeface="Calibri"/>
                <a:sym typeface="Calibri"/>
              </a:rPr>
              <a:t>future</a:t>
            </a:r>
            <a:r>
              <a:rPr lang="es-ES" sz="1600" dirty="0">
                <a:latin typeface="Calibri"/>
                <a:ea typeface="Calibri"/>
                <a:cs typeface="Calibri"/>
                <a:sym typeface="Calibri"/>
              </a:rPr>
              <a:t> tenses</a:t>
            </a:r>
            <a:endParaRPr sz="1600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C339D-5B89-4FC6-8A8A-AE9BBC769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6381" y="66703"/>
            <a:ext cx="1200970" cy="84908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08E5A34-0536-4459-ADDA-5C73A1734A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2160" y="4411617"/>
            <a:ext cx="2153041" cy="159400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6AF5F55-BAEC-425B-BE97-775957F942FA}"/>
              </a:ext>
            </a:extLst>
          </p:cNvPr>
          <p:cNvSpPr txBox="1"/>
          <p:nvPr/>
        </p:nvSpPr>
        <p:spPr>
          <a:xfrm>
            <a:off x="4424027" y="6128914"/>
            <a:ext cx="6369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E,g</a:t>
            </a:r>
            <a:r>
              <a:rPr lang="en-GB" dirty="0"/>
              <a:t>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73721D-DC25-42EF-B0EA-F12A911388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 rot="751662">
            <a:off x="3294494" y="6107451"/>
            <a:ext cx="726394" cy="679860"/>
          </a:xfrm>
          <a:prstGeom prst="rect">
            <a:avLst/>
          </a:prstGeom>
        </p:spPr>
      </p:pic>
      <p:pic>
        <p:nvPicPr>
          <p:cNvPr id="19" name="Picture 2" descr="Subscriber PNG Transparent Images Free Download | Vector Files | Pngtree">
            <a:extLst>
              <a:ext uri="{FF2B5EF4-FFF2-40B4-BE49-F238E27FC236}">
                <a16:creationId xmlns:a16="http://schemas.microsoft.com/office/drawing/2014/main" id="{3D58CBD2-B23A-4484-BDA2-ED731D0477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93" b="9282"/>
          <a:stretch/>
        </p:blipFill>
        <p:spPr bwMode="auto">
          <a:xfrm>
            <a:off x="5685790" y="2140257"/>
            <a:ext cx="1445234" cy="646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Google Shape;91;p13"/>
          <p:cNvSpPr/>
          <p:nvPr/>
        </p:nvSpPr>
        <p:spPr>
          <a:xfrm>
            <a:off x="7366001" y="3935896"/>
            <a:ext cx="4684108" cy="2744822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CEIAG Link</a:t>
            </a:r>
            <a:endParaRPr sz="16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n-GB" b="1" u="sng" dirty="0"/>
              <a:t>Technology-Specific Vocabulary &amp; Life Online</a:t>
            </a:r>
          </a:p>
          <a:p>
            <a:r>
              <a:rPr lang="en-GB" b="1" dirty="0"/>
              <a:t>Industry Link</a:t>
            </a:r>
            <a:r>
              <a:rPr lang="en-GB" dirty="0"/>
              <a:t>: </a:t>
            </a:r>
            <a:r>
              <a:rPr lang="en-GB" b="1" dirty="0"/>
              <a:t>Digital </a:t>
            </a:r>
            <a:r>
              <a:rPr lang="en-GB" dirty="0"/>
              <a:t>(e.g., social media managers, digital strategists, content creation, software developers, cyber security)</a:t>
            </a:r>
          </a:p>
          <a:p>
            <a:r>
              <a:rPr lang="en-GB" b="1" dirty="0"/>
              <a:t>Skill</a:t>
            </a:r>
            <a:r>
              <a:rPr lang="en-GB" dirty="0"/>
              <a:t>: </a:t>
            </a:r>
            <a:r>
              <a:rPr lang="en-GB" b="1" dirty="0"/>
              <a:t>Digital Literacy</a:t>
            </a:r>
            <a:r>
              <a:rPr lang="en-GB" dirty="0"/>
              <a:t> – Understanding and using digital tools effectively is crucial for modern workplaces. You’ll also need accuracy and attention to detail.</a:t>
            </a:r>
          </a:p>
          <a:p>
            <a:r>
              <a:rPr lang="en-GB" b="1" dirty="0"/>
              <a:t>Future Skill</a:t>
            </a:r>
            <a:r>
              <a:rPr lang="en-GB" dirty="0"/>
              <a:t>: </a:t>
            </a:r>
            <a:r>
              <a:rPr lang="en-GB" b="1" dirty="0"/>
              <a:t>Cultural Awareness in Digital Media</a:t>
            </a:r>
            <a:r>
              <a:rPr lang="en-GB" dirty="0"/>
              <a:t> – Knowing global trends and Francophone culture can make individuals effective communicators in the digital space.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0D207780-F20F-4896-85F7-04350F98878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096369" y="2786301"/>
            <a:ext cx="901964" cy="66897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1E9008F-4EA5-4424-A899-AF7B0C1C9B86}"/>
              </a:ext>
            </a:extLst>
          </p:cNvPr>
          <p:cNvSpPr txBox="1"/>
          <p:nvPr/>
        </p:nvSpPr>
        <p:spPr>
          <a:xfrm>
            <a:off x="4873386" y="6036762"/>
            <a:ext cx="22576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Je </a:t>
            </a:r>
            <a:r>
              <a:rPr lang="en-GB" dirty="0" err="1"/>
              <a:t>vais</a:t>
            </a:r>
            <a:r>
              <a:rPr lang="en-GB" dirty="0"/>
              <a:t> </a:t>
            </a:r>
            <a:r>
              <a:rPr lang="en-GB" dirty="0" err="1"/>
              <a:t>créer</a:t>
            </a:r>
            <a:r>
              <a:rPr lang="en-GB" dirty="0"/>
              <a:t> du </a:t>
            </a:r>
            <a:r>
              <a:rPr lang="en-GB" dirty="0" err="1"/>
              <a:t>contenu</a:t>
            </a:r>
            <a:endParaRPr lang="en-GB" dirty="0"/>
          </a:p>
          <a:p>
            <a:r>
              <a:rPr lang="en-GB" dirty="0"/>
              <a:t>Je </a:t>
            </a:r>
            <a:r>
              <a:rPr lang="en-GB" dirty="0" err="1"/>
              <a:t>vais</a:t>
            </a:r>
            <a:r>
              <a:rPr lang="en-GB" dirty="0"/>
              <a:t> </a:t>
            </a:r>
            <a:r>
              <a:rPr lang="en-GB" dirty="0" err="1"/>
              <a:t>devenir</a:t>
            </a:r>
            <a:r>
              <a:rPr lang="en-GB" dirty="0"/>
              <a:t> </a:t>
            </a:r>
            <a:r>
              <a:rPr lang="en-GB" dirty="0" err="1"/>
              <a:t>Youtubeur</a:t>
            </a:r>
            <a:endParaRPr lang="en-GB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DA4FBD96-0A88-4901-A5FE-C72AC690ABD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63568" y="776246"/>
            <a:ext cx="1350709" cy="8992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348</Words>
  <Application>Microsoft Office PowerPoint</Application>
  <PresentationFormat>Widescreen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Ms. M Vasey</cp:lastModifiedBy>
  <cp:revision>11</cp:revision>
  <dcterms:modified xsi:type="dcterms:W3CDTF">2025-07-03T20:09:18Z</dcterms:modified>
</cp:coreProperties>
</file>