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jpeg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lickr.com/photos/54851534@N06/5138350009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sketchfab.com/3d-models/cartoon-lowpoly-small-city-free-pack-edd1c604e1e045a0a2a552ddd9a293e6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154223" y="754066"/>
            <a:ext cx="3771371" cy="2185214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verb</a:t>
            </a:r>
            <a:r>
              <a:rPr lang="es-ES" dirty="0"/>
              <a:t> “ir”.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Describing</a:t>
            </a:r>
            <a:r>
              <a:rPr lang="es-ES" dirty="0"/>
              <a:t> </a:t>
            </a:r>
            <a:r>
              <a:rPr lang="es-ES" dirty="0" err="1"/>
              <a:t>types</a:t>
            </a:r>
            <a:r>
              <a:rPr lang="es-ES" dirty="0"/>
              <a:t> </a:t>
            </a:r>
            <a:r>
              <a:rPr lang="es-ES" dirty="0" err="1"/>
              <a:t>towns</a:t>
            </a:r>
            <a:r>
              <a:rPr lang="es-ES" dirty="0"/>
              <a:t> and </a:t>
            </a:r>
            <a:r>
              <a:rPr lang="es-ES" dirty="0" err="1"/>
              <a:t>cities</a:t>
            </a:r>
            <a:r>
              <a:rPr lang="es-ES" dirty="0"/>
              <a:t>.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adverbs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position and </a:t>
            </a:r>
            <a:r>
              <a:rPr lang="es-ES" dirty="0" err="1"/>
              <a:t>prepositions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place.</a:t>
            </a:r>
          </a:p>
          <a:p>
            <a:pPr marL="171450" lvl="0" indent="-171450">
              <a:buFontTx/>
              <a:buChar char="-"/>
            </a:pPr>
            <a:r>
              <a:rPr lang="en-GB" dirty="0"/>
              <a:t>Use of "hay" vs. "</a:t>
            </a:r>
            <a:r>
              <a:rPr lang="en-GB" dirty="0" err="1"/>
              <a:t>está</a:t>
            </a:r>
            <a:r>
              <a:rPr lang="en-GB" dirty="0"/>
              <a:t>/</a:t>
            </a:r>
            <a:r>
              <a:rPr lang="en-GB" dirty="0" err="1"/>
              <a:t>están</a:t>
            </a:r>
            <a:r>
              <a:rPr lang="en-GB" dirty="0"/>
              <a:t>"</a:t>
            </a:r>
            <a:endParaRPr lang="es-ES" dirty="0"/>
          </a:p>
          <a:p>
            <a:pPr marL="171450" lvl="0" indent="-171450">
              <a:buFontTx/>
              <a:buChar char="-"/>
            </a:pPr>
            <a:endParaRPr lang="es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Y8 Topic 4 KNOWLEDGE ORGANISER: Mi Ciudad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073789" y="678061"/>
            <a:ext cx="3822205" cy="6006185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1"/>
            <a:ext cx="3822205" cy="3349573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GB" sz="20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Assessment</a:t>
            </a:r>
          </a:p>
          <a:p>
            <a:endParaRPr lang="es-ES" sz="1600" b="1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End of Topic Assessment</a:t>
            </a:r>
          </a:p>
          <a:p>
            <a:endParaRPr lang="es-ES" sz="1600" b="1" dirty="0">
              <a:solidFill>
                <a:schemeClr val="tx1"/>
              </a:solidFill>
            </a:endParaRPr>
          </a:p>
          <a:p>
            <a:pPr lvl="0"/>
            <a:r>
              <a:rPr lang="fr-FR" b="1" u="sng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questions</a:t>
            </a:r>
          </a:p>
          <a:p>
            <a:pPr lvl="0"/>
            <a:endParaRPr lang="fr-FR" sz="500" b="1" u="sng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b="1" dirty="0">
                <a:solidFill>
                  <a:schemeClr val="tx1"/>
                </a:solidFill>
              </a:rPr>
              <a:t>¿Qué hay en tu ciudad?</a:t>
            </a:r>
            <a:endParaRPr lang="en-GB" dirty="0">
              <a:solidFill>
                <a:schemeClr val="tx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b="1" dirty="0">
                <a:solidFill>
                  <a:schemeClr val="tx1"/>
                </a:solidFill>
              </a:rPr>
              <a:t>¿Adónde vas en tu ciudad?</a:t>
            </a:r>
            <a:endParaRPr lang="en-GB" dirty="0">
              <a:solidFill>
                <a:schemeClr val="tx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b="1" dirty="0">
                <a:solidFill>
                  <a:schemeClr val="tx1"/>
                </a:solidFill>
              </a:rPr>
              <a:t>¿Por dónde se va al supermercado?</a:t>
            </a: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b="1" dirty="0">
                <a:solidFill>
                  <a:schemeClr val="tx1"/>
                </a:solidFill>
              </a:rPr>
              <a:t>¿Qué vas a hacer el fin de semana?</a:t>
            </a:r>
          </a:p>
          <a:p>
            <a:endParaRPr lang="en-GB" sz="800" b="1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154223" y="3184244"/>
            <a:ext cx="3771370" cy="2031325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verbs</a:t>
            </a:r>
            <a:r>
              <a:rPr lang="es-ES" dirty="0">
                <a:solidFill>
                  <a:srgbClr val="000000"/>
                </a:solidFill>
              </a:rPr>
              <a:t> “hay” and “es”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difference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between</a:t>
            </a:r>
            <a:r>
              <a:rPr lang="es-ES" dirty="0">
                <a:solidFill>
                  <a:srgbClr val="000000"/>
                </a:solidFill>
              </a:rPr>
              <a:t> “el”, “la”, “los” and “las”.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Conjugating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present</a:t>
            </a:r>
            <a:r>
              <a:rPr lang="es-ES" dirty="0">
                <a:solidFill>
                  <a:srgbClr val="000000"/>
                </a:solidFill>
              </a:rPr>
              <a:t> tense </a:t>
            </a:r>
            <a:r>
              <a:rPr lang="es-ES" dirty="0" err="1">
                <a:solidFill>
                  <a:srgbClr val="000000"/>
                </a:solidFill>
              </a:rPr>
              <a:t>verbs</a:t>
            </a:r>
            <a:r>
              <a:rPr lang="es-ES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Using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adjectives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to</a:t>
            </a:r>
            <a:r>
              <a:rPr lang="es-ES" dirty="0">
                <a:solidFill>
                  <a:srgbClr val="000000"/>
                </a:solidFill>
              </a:rPr>
              <a:t> describe places and </a:t>
            </a:r>
            <a:r>
              <a:rPr lang="es-ES" dirty="0" err="1">
                <a:solidFill>
                  <a:srgbClr val="000000"/>
                </a:solidFill>
              </a:rPr>
              <a:t>things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16535" y="4199907"/>
            <a:ext cx="3822205" cy="2484339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Urban Planner</a:t>
            </a:r>
          </a:p>
          <a:p>
            <a:endParaRPr lang="en-GB" sz="700" dirty="0">
              <a:solidFill>
                <a:schemeClr val="tx1"/>
              </a:solidFill>
            </a:endParaRPr>
          </a:p>
          <a:p>
            <a:endParaRPr lang="en-GB" sz="700" dirty="0">
              <a:solidFill>
                <a:schemeClr val="tx1"/>
              </a:solidFill>
            </a:endParaRP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successful in this industry you will need to be able </a:t>
            </a:r>
            <a:r>
              <a:rPr lang="en-GB" sz="1600" dirty="0">
                <a:solidFill>
                  <a:schemeClr val="tx1"/>
                </a:solidFill>
              </a:rPr>
              <a:t>to interpret data, maps, and statistical reports.</a:t>
            </a:r>
            <a:endParaRPr lang="en-GB" sz="16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F2DAAF2-28A8-4960-86ED-6D998B7002E1}"/>
              </a:ext>
            </a:extLst>
          </p:cNvPr>
          <p:cNvSpPr/>
          <p:nvPr/>
        </p:nvSpPr>
        <p:spPr>
          <a:xfrm>
            <a:off x="4738384" y="3178151"/>
            <a:ext cx="2715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/>
              <a:t>Useful verbs</a:t>
            </a:r>
            <a:r>
              <a:rPr lang="es-ES" b="1" i="1" dirty="0"/>
              <a:t>:</a:t>
            </a:r>
          </a:p>
          <a:p>
            <a:endParaRPr lang="es-ES" b="1" i="1" dirty="0"/>
          </a:p>
          <a:p>
            <a:r>
              <a:rPr lang="es-ES" b="1" i="1" dirty="0"/>
              <a:t>ir – </a:t>
            </a:r>
            <a:r>
              <a:rPr lang="es-ES" b="1" i="1" dirty="0" err="1"/>
              <a:t>to</a:t>
            </a:r>
            <a:r>
              <a:rPr lang="es-ES" b="1" i="1" dirty="0"/>
              <a:t> </a:t>
            </a:r>
            <a:r>
              <a:rPr lang="es-ES" b="1" i="1" dirty="0" err="1"/>
              <a:t>go</a:t>
            </a:r>
            <a:r>
              <a:rPr lang="es-ES" b="1" i="1" dirty="0"/>
              <a:t> (</a:t>
            </a:r>
            <a:r>
              <a:rPr lang="es-ES" b="1" i="1" dirty="0" err="1"/>
              <a:t>present</a:t>
            </a:r>
            <a:r>
              <a:rPr lang="es-ES" b="1" i="1" dirty="0"/>
              <a:t> tense)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8660976-60FB-493E-837F-71575C689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926389"/>
              </p:ext>
            </p:extLst>
          </p:nvPr>
        </p:nvGraphicFramePr>
        <p:xfrm>
          <a:off x="4175465" y="4332838"/>
          <a:ext cx="3525816" cy="221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908">
                  <a:extLst>
                    <a:ext uri="{9D8B030D-6E8A-4147-A177-3AD203B41FA5}">
                      <a16:colId xmlns:a16="http://schemas.microsoft.com/office/drawing/2014/main" val="3238331466"/>
                    </a:ext>
                  </a:extLst>
                </a:gridCol>
                <a:gridCol w="1762908">
                  <a:extLst>
                    <a:ext uri="{9D8B030D-6E8A-4147-A177-3AD203B41FA5}">
                      <a16:colId xmlns:a16="http://schemas.microsoft.com/office/drawing/2014/main" val="1021981707"/>
                    </a:ext>
                  </a:extLst>
                </a:gridCol>
              </a:tblGrid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voy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5769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794450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he/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she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goes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64258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vamos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50938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pl.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vais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414402"/>
                  </a:ext>
                </a:extLst>
              </a:tr>
              <a:tr h="369746">
                <a:tc>
                  <a:txBody>
                    <a:bodyPr/>
                    <a:lstStyle/>
                    <a:p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van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26115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C3B566BE-6473-4AFE-A5D6-6B579EA722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55581" y="804994"/>
            <a:ext cx="3445700" cy="2141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7B08BF8-70E4-436A-A0E6-8612130DC7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0201328" y="820067"/>
            <a:ext cx="1637412" cy="121316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394104F-7F2C-43EB-B74C-40FFE1D2DD16}"/>
              </a:ext>
            </a:extLst>
          </p:cNvPr>
          <p:cNvSpPr txBox="1"/>
          <p:nvPr/>
        </p:nvSpPr>
        <p:spPr>
          <a:xfrm>
            <a:off x="718900" y="6978109"/>
            <a:ext cx="1589458" cy="512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6" tooltip="https://www.flickr.com/photos/54851534@N06/5138350009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7" tooltip="https://creativecommons.org/licenses/by-nc-nd/3.0/"/>
              </a:rPr>
              <a:t>CC BY-NC-ND</a:t>
            </a:r>
            <a:endParaRPr lang="en-GB" sz="900"/>
          </a:p>
        </p:txBody>
      </p:sp>
      <p:pic>
        <p:nvPicPr>
          <p:cNvPr id="1030" name="Picture 6" descr="Town clipart Vectors &amp; Illustrations for Free Download | Freepik">
            <a:extLst>
              <a:ext uri="{FF2B5EF4-FFF2-40B4-BE49-F238E27FC236}">
                <a16:creationId xmlns:a16="http://schemas.microsoft.com/office/drawing/2014/main" id="{81680FF6-6483-401D-822B-B00829A12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00" y="5371398"/>
            <a:ext cx="2642580" cy="131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Urban Planning Clipart Vector, Building Construction Urban Planning ...">
            <a:extLst>
              <a:ext uri="{FF2B5EF4-FFF2-40B4-BE49-F238E27FC236}">
                <a16:creationId xmlns:a16="http://schemas.microsoft.com/office/drawing/2014/main" id="{38F185CD-DE6A-4D97-AB41-AF0BCD40D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328" y="4339720"/>
            <a:ext cx="1439551" cy="103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197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48</cp:revision>
  <cp:lastPrinted>2023-02-21T07:29:22Z</cp:lastPrinted>
  <dcterms:created xsi:type="dcterms:W3CDTF">2022-04-13T11:42:14Z</dcterms:created>
  <dcterms:modified xsi:type="dcterms:W3CDTF">2025-07-03T17:40:17Z</dcterms:modified>
</cp:coreProperties>
</file>