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181876" y="692843"/>
            <a:ext cx="3771371" cy="4401205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The verb “vivir”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Compass points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Types of houses &amp; rooms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Adverbs of position 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Prepositions of place.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Use </a:t>
            </a:r>
            <a:r>
              <a:rPr lang="es-ES" dirty="0">
                <a:solidFill>
                  <a:srgbClr val="FF0000"/>
                </a:solidFill>
              </a:rPr>
              <a:t>es </a:t>
            </a:r>
            <a:r>
              <a:rPr lang="es-ES" dirty="0"/>
              <a:t>&amp; </a:t>
            </a:r>
            <a:r>
              <a:rPr lang="es-ES" dirty="0">
                <a:solidFill>
                  <a:srgbClr val="FF0000"/>
                </a:solidFill>
              </a:rPr>
              <a:t>está</a:t>
            </a:r>
            <a:r>
              <a:rPr lang="es-ES" dirty="0"/>
              <a:t> correctly</a:t>
            </a:r>
          </a:p>
          <a:p>
            <a:pPr marL="171450" lvl="0" indent="-171450">
              <a:buFontTx/>
              <a:buChar char="-"/>
            </a:pPr>
            <a:r>
              <a:rPr lang="es-ES" dirty="0"/>
              <a:t>Use </a:t>
            </a:r>
            <a:r>
              <a:rPr lang="es-ES" dirty="0">
                <a:solidFill>
                  <a:srgbClr val="FF0000"/>
                </a:solidFill>
              </a:rPr>
              <a:t>hay</a:t>
            </a:r>
          </a:p>
          <a:p>
            <a:pPr marL="171450" lvl="0" indent="-171450">
              <a:buFontTx/>
              <a:buChar char="-"/>
            </a:pPr>
            <a:r>
              <a:rPr lang="es-ES" dirty="0">
                <a:solidFill>
                  <a:srgbClr val="FF0000"/>
                </a:solidFill>
              </a:rPr>
              <a:t>Me gustaría </a:t>
            </a:r>
            <a:r>
              <a:rPr lang="es-ES" dirty="0"/>
              <a:t>&amp; infinitive verbs</a:t>
            </a:r>
          </a:p>
          <a:p>
            <a:pPr marL="171450" lvl="0" indent="-171450">
              <a:buFontTx/>
              <a:buChar char="-"/>
            </a:pPr>
            <a:endParaRPr lang="es-ES" dirty="0"/>
          </a:p>
          <a:p>
            <a:pPr lvl="0"/>
            <a:r>
              <a:rPr lang="es-ES" dirty="0"/>
              <a:t> </a:t>
            </a:r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Y8 Topic 3 KNOWLEDGE ORGANISER: Mi Casa y mi ciudad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073789" y="678061"/>
            <a:ext cx="3822205" cy="6006185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endParaRPr lang="es-ES" sz="1600" b="1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16536" y="678061"/>
            <a:ext cx="3822205" cy="2750939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GB" sz="2000" b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Assessment</a:t>
            </a:r>
          </a:p>
          <a:p>
            <a:pPr lvl="0"/>
            <a:endParaRPr lang="en-GB" sz="400" b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End Of Year Assessment 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Reading, Dictation &amp; Writing</a:t>
            </a:r>
          </a:p>
          <a:p>
            <a:endParaRPr lang="es-ES" sz="1000" b="1" dirty="0">
              <a:solidFill>
                <a:schemeClr val="tx1"/>
              </a:solidFill>
            </a:endParaRPr>
          </a:p>
          <a:p>
            <a:pPr lvl="0"/>
            <a:r>
              <a:rPr lang="fr-FR" sz="20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questions</a:t>
            </a:r>
          </a:p>
          <a:p>
            <a:endParaRPr lang="fr-FR" sz="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ES" sz="1600" dirty="0">
                <a:solidFill>
                  <a:schemeClr val="tx1"/>
                </a:solidFill>
              </a:rPr>
              <a:t>¿Dónde vives?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>
                <a:solidFill>
                  <a:schemeClr val="tx1"/>
                </a:solidFill>
              </a:rPr>
              <a:t>¿Qué hay en tu ciudad?</a:t>
            </a:r>
            <a:endParaRPr lang="en-GB" sz="160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ES" sz="1600" dirty="0">
                <a:solidFill>
                  <a:schemeClr val="tx1"/>
                </a:solidFill>
              </a:rPr>
              <a:t>¿Cómo es tu casa?</a:t>
            </a:r>
            <a:endParaRPr lang="en-GB" sz="1600" dirty="0">
              <a:solidFill>
                <a:schemeClr val="tx1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ES" sz="1600" dirty="0">
                <a:solidFill>
                  <a:schemeClr val="tx1"/>
                </a:solidFill>
              </a:rPr>
              <a:t>¿Cómo es tu habitación?</a:t>
            </a:r>
            <a:endParaRPr lang="en-GB" sz="16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1600" dirty="0">
                <a:solidFill>
                  <a:schemeClr val="tx1"/>
                </a:solidFill>
              </a:rPr>
              <a:t>¿Dónde te gustaría vivir?</a:t>
            </a:r>
          </a:p>
          <a:p>
            <a:endParaRPr lang="en-GB" sz="800" b="1" u="sng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81876" y="5176212"/>
            <a:ext cx="3771370" cy="1477328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Present tense verbs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Adjectives to describe places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The difference between “el”, “la”, “los” and “las”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16535" y="3534937"/>
            <a:ext cx="3822205" cy="3118603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</a:rPr>
              <a:t>Architecture, Construction &amp; Engineering</a:t>
            </a:r>
            <a:endParaRPr lang="en-GB" sz="7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successful in these industries you will need to be creative, innovative and work positively with clients.</a:t>
            </a:r>
          </a:p>
          <a:p>
            <a:endParaRPr lang="en-GB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</a:rPr>
              <a:t>Urban Planner</a:t>
            </a: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successful in this industry you will need to be able </a:t>
            </a:r>
            <a:r>
              <a:rPr lang="en-GB" sz="1600" dirty="0">
                <a:solidFill>
                  <a:schemeClr val="tx1"/>
                </a:solidFill>
              </a:rPr>
              <a:t>to interpret data, maps, and statistical reports.</a:t>
            </a:r>
            <a:endParaRPr lang="en-GB" sz="16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2" name="Picture 8" descr="Spanish flag cartoon Images, Stock Photos &amp; Vectors | Shutterstock">
            <a:extLst>
              <a:ext uri="{FF2B5EF4-FFF2-40B4-BE49-F238E27FC236}">
                <a16:creationId xmlns:a16="http://schemas.microsoft.com/office/drawing/2014/main" id="{EF71B919-FF4A-49C3-875B-9BF2EE7F9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 b="14133"/>
          <a:stretch/>
        </p:blipFill>
        <p:spPr bwMode="auto">
          <a:xfrm>
            <a:off x="181886" y="-70151"/>
            <a:ext cx="954456" cy="7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E6AE5E0-9DB9-4C7F-B069-ABB18D748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387740"/>
              </p:ext>
            </p:extLst>
          </p:nvPr>
        </p:nvGraphicFramePr>
        <p:xfrm>
          <a:off x="4221983" y="3064449"/>
          <a:ext cx="3525816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920">
                  <a:extLst>
                    <a:ext uri="{9D8B030D-6E8A-4147-A177-3AD203B41FA5}">
                      <a16:colId xmlns:a16="http://schemas.microsoft.com/office/drawing/2014/main" val="3238331466"/>
                    </a:ext>
                  </a:extLst>
                </a:gridCol>
                <a:gridCol w="1781896">
                  <a:extLst>
                    <a:ext uri="{9D8B030D-6E8A-4147-A177-3AD203B41FA5}">
                      <a16:colId xmlns:a16="http://schemas.microsoft.com/office/drawing/2014/main" val="1021981707"/>
                    </a:ext>
                  </a:extLst>
                </a:gridCol>
              </a:tblGrid>
              <a:tr h="382230">
                <a:tc>
                  <a:txBody>
                    <a:bodyPr/>
                    <a:lstStyle/>
                    <a:p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antiguo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/a </a:t>
                      </a:r>
                    </a:p>
                    <a:p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histórico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/a </a:t>
                      </a:r>
                    </a:p>
                    <a:p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moderno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/a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las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afueras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aldea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el campo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el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centro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 ciudad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 costa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el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desierto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isla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el mar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montaña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la playa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el pueblo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old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historic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modern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outskirts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village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countryside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centre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city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coast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desert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island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sea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mountain(s)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beach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town</a:t>
                      </a:r>
                    </a:p>
                    <a:p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265769"/>
                  </a:ext>
                </a:extLst>
              </a:tr>
            </a:tbl>
          </a:graphicData>
        </a:graphic>
      </p:graphicFrame>
      <p:pic>
        <p:nvPicPr>
          <p:cNvPr id="1026" name="Picture 2" descr="House vector illustration in simple cartoon style isolated ...">
            <a:extLst>
              <a:ext uri="{FF2B5EF4-FFF2-40B4-BE49-F238E27FC236}">
                <a16:creationId xmlns:a16="http://schemas.microsoft.com/office/drawing/2014/main" id="{3783CF31-01B8-4BB2-AE40-9AE5D3DE9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496" y="1395831"/>
            <a:ext cx="1882628" cy="188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Urban Planning Clipart Vector, Building Construction Urban Planning ...">
            <a:extLst>
              <a:ext uri="{FF2B5EF4-FFF2-40B4-BE49-F238E27FC236}">
                <a16:creationId xmlns:a16="http://schemas.microsoft.com/office/drawing/2014/main" id="{5FC6BCCD-6A5F-0C3D-C8D4-F5BEEB3BF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284" y="4908462"/>
            <a:ext cx="1128311" cy="80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mpass">
            <a:extLst>
              <a:ext uri="{FF2B5EF4-FFF2-40B4-BE49-F238E27FC236}">
                <a16:creationId xmlns:a16="http://schemas.microsoft.com/office/drawing/2014/main" id="{5AED0B36-9416-A62E-760F-AE78FA73F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165" y="3429000"/>
            <a:ext cx="1566241" cy="145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Town clipart Vectors &amp; Illustrations for Free Download | Freepik">
            <a:extLst>
              <a:ext uri="{FF2B5EF4-FFF2-40B4-BE49-F238E27FC236}">
                <a16:creationId xmlns:a16="http://schemas.microsoft.com/office/drawing/2014/main" id="{B1CB0D8F-8B3F-7AC7-367A-3162121D7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12" y="3652889"/>
            <a:ext cx="1773222" cy="88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C344A9-978C-BFF9-E624-87B042A798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496" y="-9542"/>
            <a:ext cx="1745398" cy="12339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AB0BFB-3145-BB64-EA52-23829C0565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39" y="769860"/>
            <a:ext cx="3609460" cy="206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227</Words>
  <Application>Microsoft Office PowerPoint</Application>
  <PresentationFormat>Widescreen</PresentationFormat>
  <Paragraphs>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47</cp:revision>
  <cp:lastPrinted>2023-02-21T07:29:22Z</cp:lastPrinted>
  <dcterms:created xsi:type="dcterms:W3CDTF">2022-04-13T11:42:14Z</dcterms:created>
  <dcterms:modified xsi:type="dcterms:W3CDTF">2026-06-30T11:06:39Z</dcterms:modified>
</cp:coreProperties>
</file>