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181876" y="692843"/>
            <a:ext cx="3771371" cy="3016210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verb</a:t>
            </a:r>
            <a:r>
              <a:rPr lang="es-ES" dirty="0"/>
              <a:t> “vivir”.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Describing</a:t>
            </a:r>
            <a:r>
              <a:rPr lang="es-ES" dirty="0"/>
              <a:t> </a:t>
            </a:r>
            <a:r>
              <a:rPr lang="es-ES" dirty="0" err="1"/>
              <a:t>types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houses</a:t>
            </a:r>
            <a:r>
              <a:rPr lang="es-ES" dirty="0"/>
              <a:t> and </a:t>
            </a:r>
            <a:r>
              <a:rPr lang="es-ES" dirty="0" err="1"/>
              <a:t>rooms</a:t>
            </a:r>
            <a:r>
              <a:rPr lang="es-ES" dirty="0"/>
              <a:t>.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adverbs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position and </a:t>
            </a:r>
            <a:r>
              <a:rPr lang="es-ES" dirty="0" err="1"/>
              <a:t>prepositions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place.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 “es” and “está” </a:t>
            </a:r>
            <a:r>
              <a:rPr lang="es-ES" dirty="0" err="1"/>
              <a:t>correctly</a:t>
            </a:r>
            <a:r>
              <a:rPr lang="es-ES" dirty="0"/>
              <a:t>. </a:t>
            </a:r>
          </a:p>
          <a:p>
            <a:pPr marL="171450" lvl="0" indent="-171450">
              <a:buFontTx/>
              <a:buChar char="-"/>
            </a:pPr>
            <a:r>
              <a:rPr lang="es-ES" dirty="0" err="1"/>
              <a:t>Conditional</a:t>
            </a:r>
            <a:r>
              <a:rPr lang="es-ES" dirty="0"/>
              <a:t> </a:t>
            </a:r>
            <a:r>
              <a:rPr lang="es-ES" dirty="0" err="1"/>
              <a:t>phrases</a:t>
            </a:r>
            <a:r>
              <a:rPr lang="es-ES" dirty="0"/>
              <a:t> </a:t>
            </a:r>
            <a:r>
              <a:rPr lang="es-ES" dirty="0" err="1"/>
              <a:t>using</a:t>
            </a:r>
            <a:r>
              <a:rPr lang="es-ES" dirty="0"/>
              <a:t> “me gustaría” and </a:t>
            </a:r>
            <a:r>
              <a:rPr lang="es-ES" dirty="0" err="1"/>
              <a:t>infinitive</a:t>
            </a:r>
            <a:r>
              <a:rPr lang="es-ES" dirty="0"/>
              <a:t> </a:t>
            </a:r>
            <a:r>
              <a:rPr lang="es-ES" dirty="0" err="1"/>
              <a:t>verbs</a:t>
            </a:r>
            <a:r>
              <a:rPr lang="es-ES" dirty="0"/>
              <a:t>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>
                <a:solidFill>
                  <a:schemeClr val="tx1"/>
                </a:solidFill>
              </a:rPr>
              <a:t>Y8 Topic </a:t>
            </a:r>
            <a:r>
              <a:rPr lang="en-GB" sz="2400" b="1" dirty="0">
                <a:solidFill>
                  <a:schemeClr val="tx1"/>
                </a:solidFill>
              </a:rPr>
              <a:t>3 KNOWLEDGE ORGANISER</a:t>
            </a:r>
            <a:r>
              <a:rPr lang="en-GB" sz="2400" b="1">
                <a:solidFill>
                  <a:schemeClr val="tx1"/>
                </a:solidFill>
              </a:rPr>
              <a:t>: Mi Casa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073789" y="678061"/>
            <a:ext cx="3822205" cy="6006185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endParaRPr lang="es-ES" sz="1600" b="1" i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1"/>
            <a:ext cx="3822205" cy="3349573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GB" sz="2000" b="1" u="sng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Assessment</a:t>
            </a:r>
          </a:p>
          <a:p>
            <a:pPr lvl="0"/>
            <a:endParaRPr lang="en-GB" sz="2000" b="1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End Of Year Assessment 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Reading, Dictation &amp; Writing</a:t>
            </a:r>
          </a:p>
          <a:p>
            <a:endParaRPr lang="es-ES" sz="1600" b="1" dirty="0">
              <a:solidFill>
                <a:schemeClr val="tx1"/>
              </a:solidFill>
            </a:endParaRPr>
          </a:p>
          <a:p>
            <a:pPr lvl="0"/>
            <a:r>
              <a:rPr lang="fr-FR" sz="2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questions</a:t>
            </a:r>
          </a:p>
          <a:p>
            <a:endParaRPr lang="fr-FR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¿Dónde vives?</a:t>
            </a:r>
            <a:endParaRPr lang="en-GB" sz="1600" dirty="0">
              <a:solidFill>
                <a:schemeClr val="tx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¿Cómo es tu casa?</a:t>
            </a:r>
            <a:endParaRPr lang="en-GB" sz="1600" dirty="0">
              <a:solidFill>
                <a:schemeClr val="tx1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¿Cómo es tu habitación?</a:t>
            </a:r>
            <a:endParaRPr lang="en-GB" sz="16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sz="1600" dirty="0">
                <a:solidFill>
                  <a:schemeClr val="tx1"/>
                </a:solidFill>
              </a:rPr>
              <a:t>¿Dónde te gustaría vivir?</a:t>
            </a:r>
          </a:p>
          <a:p>
            <a:endParaRPr lang="en-GB" sz="800" b="1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181876" y="3955192"/>
            <a:ext cx="3771370" cy="2308324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Conjugating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present</a:t>
            </a:r>
            <a:r>
              <a:rPr lang="es-ES" dirty="0">
                <a:solidFill>
                  <a:srgbClr val="000000"/>
                </a:solidFill>
              </a:rPr>
              <a:t> tense </a:t>
            </a:r>
            <a:r>
              <a:rPr lang="es-ES" dirty="0" err="1">
                <a:solidFill>
                  <a:srgbClr val="000000"/>
                </a:solidFill>
              </a:rPr>
              <a:t>verbs</a:t>
            </a:r>
            <a:r>
              <a:rPr lang="es-ES" dirty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Using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adjectives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to</a:t>
            </a:r>
            <a:r>
              <a:rPr lang="es-ES" dirty="0">
                <a:solidFill>
                  <a:srgbClr val="000000"/>
                </a:solidFill>
              </a:rPr>
              <a:t> describe places and </a:t>
            </a:r>
            <a:r>
              <a:rPr lang="es-ES" dirty="0" err="1">
                <a:solidFill>
                  <a:srgbClr val="000000"/>
                </a:solidFill>
              </a:rPr>
              <a:t>things</a:t>
            </a:r>
            <a:endParaRPr lang="es-ES" dirty="0">
              <a:solidFill>
                <a:srgbClr val="000000"/>
              </a:solidFill>
            </a:endParaRP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verbs</a:t>
            </a:r>
            <a:r>
              <a:rPr lang="es-ES" dirty="0">
                <a:solidFill>
                  <a:srgbClr val="000000"/>
                </a:solidFill>
              </a:rPr>
              <a:t> “hay” and “es”</a:t>
            </a:r>
          </a:p>
          <a:p>
            <a:pPr marL="285750" indent="-285750">
              <a:buFontTx/>
              <a:buChar char="-"/>
            </a:pP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difference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between</a:t>
            </a:r>
            <a:r>
              <a:rPr lang="es-ES" dirty="0">
                <a:solidFill>
                  <a:srgbClr val="000000"/>
                </a:solidFill>
              </a:rPr>
              <a:t> “el”, “la”, “los” and “las”.</a:t>
            </a: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16535" y="4169201"/>
            <a:ext cx="3822205" cy="2484339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 dirty="0">
                <a:solidFill>
                  <a:schemeClr val="tx1"/>
                </a:solidFill>
              </a:rPr>
              <a:t>Architecture, Construction &amp; Engineering</a:t>
            </a:r>
          </a:p>
          <a:p>
            <a:endParaRPr lang="en-GB" sz="700" dirty="0">
              <a:solidFill>
                <a:schemeClr val="tx1"/>
              </a:solidFill>
            </a:endParaRPr>
          </a:p>
          <a:p>
            <a:endParaRPr lang="en-GB" sz="700" dirty="0">
              <a:solidFill>
                <a:schemeClr val="tx1"/>
              </a:solidFill>
            </a:endParaRP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Employability skill: </a:t>
            </a:r>
          </a:p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be successful in these industries you will need to be creative, innovative and work positively with clients.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E6AE5E0-9DB9-4C7F-B069-ABB18D748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029726"/>
              </p:ext>
            </p:extLst>
          </p:nvPr>
        </p:nvGraphicFramePr>
        <p:xfrm>
          <a:off x="4221983" y="676293"/>
          <a:ext cx="3525816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908">
                  <a:extLst>
                    <a:ext uri="{9D8B030D-6E8A-4147-A177-3AD203B41FA5}">
                      <a16:colId xmlns:a16="http://schemas.microsoft.com/office/drawing/2014/main" val="3238331466"/>
                    </a:ext>
                  </a:extLst>
                </a:gridCol>
                <a:gridCol w="1762908">
                  <a:extLst>
                    <a:ext uri="{9D8B030D-6E8A-4147-A177-3AD203B41FA5}">
                      <a16:colId xmlns:a16="http://schemas.microsoft.com/office/drawing/2014/main" val="1021981707"/>
                    </a:ext>
                  </a:extLst>
                </a:gridCol>
              </a:tblGrid>
              <a:tr h="382230">
                <a:tc>
                  <a:txBody>
                    <a:bodyPr/>
                    <a:lstStyle/>
                    <a:p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antiguo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 </a:t>
                      </a:r>
                    </a:p>
                    <a:p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histórico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 </a:t>
                      </a:r>
                    </a:p>
                    <a:p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moderno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las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afueras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aldea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campo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centro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ciudad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costa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desierto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isla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mar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montaña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playa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pueblo </a:t>
                      </a:r>
                    </a:p>
                    <a:p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vivir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zona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brújula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noreste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noroeste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norte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los puntos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cardinales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sur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sureste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suroeste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old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historic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modern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outskirts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village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countryside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centre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city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coast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desert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island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sea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mountain(s)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beach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town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to live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area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compass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northeast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northwest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compass points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southeast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southwest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265769"/>
                  </a:ext>
                </a:extLst>
              </a:tr>
            </a:tbl>
          </a:graphicData>
        </a:graphic>
      </p:graphicFrame>
      <p:pic>
        <p:nvPicPr>
          <p:cNvPr id="1026" name="Picture 2" descr="House vector illustration in simple cartoon style isolated ...">
            <a:extLst>
              <a:ext uri="{FF2B5EF4-FFF2-40B4-BE49-F238E27FC236}">
                <a16:creationId xmlns:a16="http://schemas.microsoft.com/office/drawing/2014/main" id="{3783CF31-01B8-4BB2-AE40-9AE5D3DE9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132" y="1125124"/>
            <a:ext cx="2392517" cy="2392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255</Words>
  <Application>Microsoft Office PowerPoint</Application>
  <PresentationFormat>Widescreen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44</cp:revision>
  <cp:lastPrinted>2023-02-21T07:29:22Z</cp:lastPrinted>
  <dcterms:created xsi:type="dcterms:W3CDTF">2022-04-13T11:42:14Z</dcterms:created>
  <dcterms:modified xsi:type="dcterms:W3CDTF">2025-07-03T17:28:44Z</dcterms:modified>
</cp:coreProperties>
</file>