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181876" y="692843"/>
            <a:ext cx="3771371" cy="2185214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Names of countries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Modes of transport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Activities on holiday in the present, past &amp; future tense</a:t>
            </a:r>
          </a:p>
          <a:p>
            <a:pPr marL="171450" lvl="0" indent="-171450">
              <a:buFontTx/>
              <a:buChar char="-"/>
            </a:pPr>
            <a:r>
              <a:rPr lang="es-ES" i="1" dirty="0"/>
              <a:t>Me gustaría</a:t>
            </a:r>
            <a:r>
              <a:rPr lang="es-ES" dirty="0"/>
              <a:t> = I </a:t>
            </a:r>
            <a:r>
              <a:rPr lang="es-ES"/>
              <a:t>would like</a:t>
            </a:r>
          </a:p>
          <a:p>
            <a:pPr marL="171450" lvl="0" indent="-171450">
              <a:buFontTx/>
              <a:buChar char="-"/>
            </a:pPr>
            <a:endParaRPr lang="es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</a:rPr>
              <a:t>Y8 Topic 2 KNOWLEDGE </a:t>
            </a:r>
            <a:r>
              <a:rPr lang="en-GB" sz="2400" b="1" dirty="0">
                <a:solidFill>
                  <a:schemeClr val="tx1"/>
                </a:solidFill>
              </a:rPr>
              <a:t>ORGANISER</a:t>
            </a:r>
            <a:r>
              <a:rPr lang="en-GB" sz="2400" b="1">
                <a:solidFill>
                  <a:schemeClr val="tx1"/>
                </a:solidFill>
              </a:rPr>
              <a:t>: Las </a:t>
            </a:r>
            <a:r>
              <a:rPr lang="en-GB" sz="2400" b="1" dirty="0" err="1">
                <a:solidFill>
                  <a:schemeClr val="tx1"/>
                </a:solidFill>
              </a:rPr>
              <a:t>vacaciones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073790" y="678061"/>
            <a:ext cx="3564796" cy="6006185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600" b="1" u="sng" dirty="0">
                <a:solidFill>
                  <a:schemeClr val="tx1"/>
                </a:solidFill>
              </a:rPr>
              <a:t>Useful verbs</a:t>
            </a:r>
            <a:r>
              <a:rPr lang="es-ES" sz="1600" b="1" i="1" dirty="0">
                <a:solidFill>
                  <a:schemeClr val="tx1"/>
                </a:solidFill>
              </a:rPr>
              <a:t>:</a:t>
            </a: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r>
              <a:rPr lang="es-ES" sz="1600" b="1" i="1" dirty="0">
                <a:solidFill>
                  <a:schemeClr val="tx1"/>
                </a:solidFill>
              </a:rPr>
              <a:t>ir – </a:t>
            </a:r>
            <a:r>
              <a:rPr lang="es-ES" sz="1600" b="1" i="1" dirty="0" err="1">
                <a:solidFill>
                  <a:schemeClr val="tx1"/>
                </a:solidFill>
              </a:rPr>
              <a:t>to</a:t>
            </a:r>
            <a:r>
              <a:rPr lang="es-ES" sz="1600" b="1" i="1" dirty="0">
                <a:solidFill>
                  <a:schemeClr val="tx1"/>
                </a:solidFill>
              </a:rPr>
              <a:t> </a:t>
            </a:r>
            <a:r>
              <a:rPr lang="es-ES" sz="1600" b="1" i="1" dirty="0" err="1">
                <a:solidFill>
                  <a:schemeClr val="tx1"/>
                </a:solidFill>
              </a:rPr>
              <a:t>go</a:t>
            </a:r>
            <a:r>
              <a:rPr lang="es-ES" sz="1600" b="1" i="1" dirty="0">
                <a:solidFill>
                  <a:schemeClr val="tx1"/>
                </a:solidFill>
              </a:rPr>
              <a:t> (</a:t>
            </a:r>
            <a:r>
              <a:rPr lang="es-ES" sz="1600" b="1" i="1" dirty="0" err="1">
                <a:solidFill>
                  <a:schemeClr val="tx1"/>
                </a:solidFill>
              </a:rPr>
              <a:t>present</a:t>
            </a:r>
            <a:r>
              <a:rPr lang="es-ES" sz="1600" b="1" i="1" dirty="0">
                <a:solidFill>
                  <a:schemeClr val="tx1"/>
                </a:solidFill>
              </a:rPr>
              <a:t> tense)</a:t>
            </a: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r>
              <a:rPr lang="es-ES" sz="1600" b="1" i="1" dirty="0">
                <a:solidFill>
                  <a:schemeClr val="tx1"/>
                </a:solidFill>
              </a:rPr>
              <a:t>ir – </a:t>
            </a:r>
            <a:r>
              <a:rPr lang="es-ES" sz="1600" b="1" i="1" dirty="0" err="1">
                <a:solidFill>
                  <a:schemeClr val="tx1"/>
                </a:solidFill>
              </a:rPr>
              <a:t>to</a:t>
            </a:r>
            <a:r>
              <a:rPr lang="es-ES" sz="1600" b="1" i="1" dirty="0">
                <a:solidFill>
                  <a:schemeClr val="tx1"/>
                </a:solidFill>
              </a:rPr>
              <a:t> </a:t>
            </a:r>
            <a:r>
              <a:rPr lang="es-ES" sz="1600" b="1" i="1" dirty="0" err="1">
                <a:solidFill>
                  <a:schemeClr val="tx1"/>
                </a:solidFill>
              </a:rPr>
              <a:t>go</a:t>
            </a:r>
            <a:r>
              <a:rPr lang="es-ES" sz="1600" b="1" i="1" dirty="0">
                <a:solidFill>
                  <a:schemeClr val="tx1"/>
                </a:solidFill>
              </a:rPr>
              <a:t> (</a:t>
            </a:r>
            <a:r>
              <a:rPr lang="es-ES" sz="1600" b="1" i="1" dirty="0" err="1">
                <a:solidFill>
                  <a:schemeClr val="tx1"/>
                </a:solidFill>
              </a:rPr>
              <a:t>preterit</a:t>
            </a:r>
            <a:r>
              <a:rPr lang="es-ES" sz="1600" b="1" i="1" dirty="0">
                <a:solidFill>
                  <a:schemeClr val="tx1"/>
                </a:solidFill>
              </a:rPr>
              <a:t> tense)</a:t>
            </a: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7759130" y="678061"/>
            <a:ext cx="4079612" cy="3699649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Mid-Year Assessment 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Reading, Dictation &amp; Writing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End of Topic Assessment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 &amp; Translation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Grammar Assessment - Preterit</a:t>
            </a:r>
          </a:p>
          <a:p>
            <a:endParaRPr lang="es-ES" sz="100" dirty="0">
              <a:solidFill>
                <a:schemeClr val="tx1"/>
              </a:solidFill>
            </a:endParaRPr>
          </a:p>
          <a:p>
            <a:r>
              <a:rPr lang="en-GB" b="1" u="sng" dirty="0">
                <a:solidFill>
                  <a:schemeClr val="tx1"/>
                </a:solidFill>
              </a:rPr>
              <a:t>Key questions</a:t>
            </a:r>
            <a:endParaRPr lang="en-GB" sz="1600" b="1" u="sng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ES" sz="1500" b="1" dirty="0">
                <a:solidFill>
                  <a:schemeClr val="tx1"/>
                </a:solidFill>
              </a:rPr>
              <a:t>¿Adónde vas de vacaciones? 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500" b="1" dirty="0">
                <a:solidFill>
                  <a:schemeClr val="tx1"/>
                </a:solidFill>
              </a:rPr>
              <a:t>¿Qué te gusta hacer durante tus vacaciones?</a:t>
            </a:r>
            <a:endParaRPr lang="en-GB" sz="1500" b="1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ES" sz="1500" b="1" dirty="0">
                <a:solidFill>
                  <a:schemeClr val="tx1"/>
                </a:solidFill>
              </a:rPr>
              <a:t>¿Qué sueles hacer?</a:t>
            </a:r>
            <a:endParaRPr lang="en-GB" sz="1500" b="1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ES" sz="1500" b="1" dirty="0">
                <a:solidFill>
                  <a:schemeClr val="tx1"/>
                </a:solidFill>
              </a:rPr>
              <a:t>¿Adónde fuiste de vacaciones el año pasado?</a:t>
            </a:r>
            <a:endParaRPr lang="en-GB" sz="1500" b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1500" b="1" dirty="0">
                <a:solidFill>
                  <a:schemeClr val="tx1"/>
                </a:solidFill>
              </a:rPr>
              <a:t>¿Qué actividades hiciste en tus vacaciones el año pasado?</a:t>
            </a:r>
            <a:endParaRPr lang="en-GB" sz="1500" b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1500" b="1" dirty="0">
                <a:solidFill>
                  <a:schemeClr val="tx1"/>
                </a:solidFill>
              </a:rPr>
              <a:t>¿Cómo serian tus vacaciones ideales? </a:t>
            </a:r>
            <a:endParaRPr lang="es-ES" sz="1600" i="1" dirty="0">
              <a:solidFill>
                <a:schemeClr val="tx1"/>
              </a:solidFill>
            </a:endParaRPr>
          </a:p>
          <a:p>
            <a:endParaRPr lang="es-ES" sz="1600" dirty="0">
              <a:solidFill>
                <a:schemeClr val="tx1"/>
              </a:solidFill>
            </a:endParaRPr>
          </a:p>
          <a:p>
            <a:endParaRPr lang="en-GB" sz="1600" u="sng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81877" y="3278326"/>
            <a:ext cx="3771370" cy="2585323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Present tense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I</a:t>
            </a:r>
            <a:r>
              <a:rPr lang="en-GB" dirty="0" err="1">
                <a:solidFill>
                  <a:srgbClr val="000000"/>
                </a:solidFill>
              </a:rPr>
              <a:t>nfinitive</a:t>
            </a:r>
            <a:r>
              <a:rPr lang="en-GB" dirty="0">
                <a:solidFill>
                  <a:srgbClr val="000000"/>
                </a:solidFill>
              </a:rPr>
              <a:t> constructions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J</a:t>
            </a:r>
            <a:r>
              <a:rPr lang="en-GB" dirty="0" err="1">
                <a:solidFill>
                  <a:srgbClr val="000000"/>
                </a:solidFill>
              </a:rPr>
              <a:t>ustified</a:t>
            </a:r>
            <a:r>
              <a:rPr lang="en-GB" dirty="0">
                <a:solidFill>
                  <a:srgbClr val="000000"/>
                </a:solidFill>
              </a:rPr>
              <a:t> opinions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F</a:t>
            </a:r>
            <a:r>
              <a:rPr lang="en-GB" dirty="0" err="1">
                <a:solidFill>
                  <a:srgbClr val="000000"/>
                </a:solidFill>
              </a:rPr>
              <a:t>amily</a:t>
            </a:r>
            <a:r>
              <a:rPr lang="en-GB" dirty="0">
                <a:solidFill>
                  <a:srgbClr val="000000"/>
                </a:solidFill>
              </a:rPr>
              <a:t> members, transport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F</a:t>
            </a:r>
            <a:r>
              <a:rPr lang="en-GB" dirty="0" err="1">
                <a:solidFill>
                  <a:srgbClr val="000000"/>
                </a:solidFill>
              </a:rPr>
              <a:t>ull</a:t>
            </a:r>
            <a:r>
              <a:rPr lang="en-GB" dirty="0">
                <a:solidFill>
                  <a:srgbClr val="000000"/>
                </a:solidFill>
              </a:rPr>
              <a:t> conjugation of the verb “</a:t>
            </a:r>
            <a:r>
              <a:rPr lang="en-GB" dirty="0" err="1">
                <a:solidFill>
                  <a:srgbClr val="000000"/>
                </a:solidFill>
              </a:rPr>
              <a:t>ir</a:t>
            </a:r>
            <a:r>
              <a:rPr lang="en-GB" dirty="0">
                <a:solidFill>
                  <a:srgbClr val="000000"/>
                </a:solidFill>
              </a:rPr>
              <a:t>” (to go)</a:t>
            </a:r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000000"/>
                </a:solidFill>
              </a:rPr>
              <a:t>Present</a:t>
            </a:r>
            <a:r>
              <a:rPr lang="es-ES" dirty="0">
                <a:solidFill>
                  <a:srgbClr val="000000"/>
                </a:solidFill>
              </a:rPr>
              <a:t> tense time </a:t>
            </a:r>
            <a:r>
              <a:rPr lang="es-ES" dirty="0" err="1">
                <a:solidFill>
                  <a:srgbClr val="000000"/>
                </a:solidFill>
              </a:rPr>
              <a:t>markers</a:t>
            </a:r>
            <a:endParaRPr lang="es-ES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000000"/>
                </a:solidFill>
              </a:rPr>
              <a:t>Weather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phrases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7759129" y="4541321"/>
            <a:ext cx="4079612" cy="2142925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7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</a:rPr>
              <a:t>Travel &amp; Tourism </a:t>
            </a:r>
            <a:r>
              <a:rPr lang="en-GB" sz="1600" dirty="0">
                <a:solidFill>
                  <a:schemeClr val="tx1"/>
                </a:solidFill>
              </a:rPr>
              <a:t>e.g. 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Tour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Pilot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Air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steward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Hospitality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Catering staff in restaurants and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bars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7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successful in these industries you will need to be organised, adaptable and have excellent attention to detail.</a:t>
            </a: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E6AE5E0-9DB9-4C7F-B069-ABB18D748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694897"/>
              </p:ext>
            </p:extLst>
          </p:nvPr>
        </p:nvGraphicFramePr>
        <p:xfrm>
          <a:off x="4333092" y="1530566"/>
          <a:ext cx="311592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962">
                  <a:extLst>
                    <a:ext uri="{9D8B030D-6E8A-4147-A177-3AD203B41FA5}">
                      <a16:colId xmlns:a16="http://schemas.microsoft.com/office/drawing/2014/main" val="3238331466"/>
                    </a:ext>
                  </a:extLst>
                </a:gridCol>
                <a:gridCol w="1557962">
                  <a:extLst>
                    <a:ext uri="{9D8B030D-6E8A-4147-A177-3AD203B41FA5}">
                      <a16:colId xmlns:a16="http://schemas.microsoft.com/office/drawing/2014/main" val="1021981707"/>
                    </a:ext>
                  </a:extLst>
                </a:gridCol>
              </a:tblGrid>
              <a:tr h="343355"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go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voy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265769"/>
                  </a:ext>
                </a:extLst>
              </a:tr>
              <a:tr h="343355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go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vas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794450"/>
                  </a:ext>
                </a:extLst>
              </a:tr>
              <a:tr h="343355"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he/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she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goes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va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642588"/>
                  </a:ext>
                </a:extLst>
              </a:tr>
              <a:tr h="343355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go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vamos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50938"/>
                  </a:ext>
                </a:extLst>
              </a:tr>
              <a:tr h="343355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pl.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go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vais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414402"/>
                  </a:ext>
                </a:extLst>
              </a:tr>
              <a:tr h="343355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they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go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261157"/>
                  </a:ext>
                </a:extLst>
              </a:tr>
            </a:tbl>
          </a:graphicData>
        </a:graphic>
      </p:graphicFrame>
      <p:pic>
        <p:nvPicPr>
          <p:cNvPr id="1026" name="Picture 2" descr="Free Aeroplane Cliparts, Download Free Aeroplane Cliparts png images, Free  ClipArts on Clipart Library">
            <a:extLst>
              <a:ext uri="{FF2B5EF4-FFF2-40B4-BE49-F238E27FC236}">
                <a16:creationId xmlns:a16="http://schemas.microsoft.com/office/drawing/2014/main" id="{1CBBE2B3-A92B-482F-B275-A450D77FE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678" y="5872699"/>
            <a:ext cx="1129596" cy="84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n Clipart Vector Art, Icons, and Graphics for Free Download">
            <a:extLst>
              <a:ext uri="{FF2B5EF4-FFF2-40B4-BE49-F238E27FC236}">
                <a16:creationId xmlns:a16="http://schemas.microsoft.com/office/drawing/2014/main" id="{12ED6DAE-7AA7-44FB-809A-2B153CEDD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400" y="5916515"/>
            <a:ext cx="893763" cy="89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each clipart png - Clip Art Library">
            <a:extLst>
              <a:ext uri="{FF2B5EF4-FFF2-40B4-BE49-F238E27FC236}">
                <a16:creationId xmlns:a16="http://schemas.microsoft.com/office/drawing/2014/main" id="{54744C87-F5B3-4044-8046-341824C0E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24" y="5927857"/>
            <a:ext cx="956561" cy="87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FDAAC8F-E19C-4CE1-9A4E-B2CE40A3E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230514"/>
              </p:ext>
            </p:extLst>
          </p:nvPr>
        </p:nvGraphicFramePr>
        <p:xfrm>
          <a:off x="4248920" y="4377710"/>
          <a:ext cx="3200096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048">
                  <a:extLst>
                    <a:ext uri="{9D8B030D-6E8A-4147-A177-3AD203B41FA5}">
                      <a16:colId xmlns:a16="http://schemas.microsoft.com/office/drawing/2014/main" val="3238331466"/>
                    </a:ext>
                  </a:extLst>
                </a:gridCol>
                <a:gridCol w="1600048">
                  <a:extLst>
                    <a:ext uri="{9D8B030D-6E8A-4147-A177-3AD203B41FA5}">
                      <a16:colId xmlns:a16="http://schemas.microsoft.com/office/drawing/2014/main" val="1021981707"/>
                    </a:ext>
                  </a:extLst>
                </a:gridCol>
              </a:tblGrid>
              <a:tr h="350192"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went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fui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265769"/>
                  </a:ext>
                </a:extLst>
              </a:tr>
              <a:tr h="350192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went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fuiste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794450"/>
                  </a:ext>
                </a:extLst>
              </a:tr>
              <a:tr h="350192"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he/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she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went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fue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642588"/>
                  </a:ext>
                </a:extLst>
              </a:tr>
              <a:tr h="350192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went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fuimos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50938"/>
                  </a:ext>
                </a:extLst>
              </a:tr>
              <a:tr h="350192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pl.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went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fuisteis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414402"/>
                  </a:ext>
                </a:extLst>
              </a:tr>
              <a:tr h="350192">
                <a:tc>
                  <a:txBody>
                    <a:bodyPr/>
                    <a:lstStyle/>
                    <a:p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they</a:t>
                      </a: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>
                          <a:solidFill>
                            <a:schemeClr val="tx1"/>
                          </a:solidFill>
                        </a:rPr>
                        <a:t>went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fueron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26115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B2FBBEE-F883-4696-BA7D-FF8A14D319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4482">
            <a:off x="10535080" y="208889"/>
            <a:ext cx="1378973" cy="97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258</Words>
  <Application>Microsoft Office PowerPoint</Application>
  <PresentationFormat>Widescreen</PresentationFormat>
  <Paragraphs>91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43</cp:revision>
  <cp:lastPrinted>2023-02-21T07:29:22Z</cp:lastPrinted>
  <dcterms:created xsi:type="dcterms:W3CDTF">2022-04-13T11:42:14Z</dcterms:created>
  <dcterms:modified xsi:type="dcterms:W3CDTF">2026-06-30T08:33:34Z</dcterms:modified>
</cp:coreProperties>
</file>