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29/06/2026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www.publicdomainpictures.net/en/view-image.php?image=238725&amp;picture=family-gathering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jpg"/><Relationship Id="rId9" Type="http://schemas.openxmlformats.org/officeDocument/2006/relationships/hyperlink" Target="https://www.oercommons.org/courseware/lesson/7653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181876" y="692842"/>
            <a:ext cx="3388839" cy="2092881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Describing relationships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Telling the time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Using reflexive verbs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Describing our </a:t>
            </a:r>
            <a:r>
              <a:rPr lang="en-US"/>
              <a:t>daily routines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Y8 Topic 1 KNOWLEDGE ORGANISER: Yo y los </a:t>
            </a:r>
            <a:r>
              <a:rPr lang="en-GB" sz="2400" b="1" dirty="0" err="1">
                <a:solidFill>
                  <a:schemeClr val="tx1"/>
                </a:solidFill>
              </a:rPr>
              <a:t>otros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106456" y="2889361"/>
            <a:ext cx="3600605" cy="3859455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Aft>
                <a:spcPts val="1200"/>
              </a:spcAft>
              <a:tabLst>
                <a:tab pos="714375" algn="l"/>
              </a:tabLst>
            </a:pPr>
            <a:endParaRPr lang="en-US" b="1" dirty="0">
              <a:solidFill>
                <a:prstClr val="black"/>
              </a:solidFill>
            </a:endParaRPr>
          </a:p>
          <a:p>
            <a:pPr lvl="0">
              <a:spcAft>
                <a:spcPts val="1200"/>
              </a:spcAft>
              <a:tabLst>
                <a:tab pos="714375" algn="l"/>
              </a:tabLst>
            </a:pPr>
            <a:endParaRPr lang="en-US" b="1" dirty="0">
              <a:solidFill>
                <a:prstClr val="black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7900897" y="675969"/>
            <a:ext cx="3873665" cy="2915765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400" b="1" dirty="0">
              <a:solidFill>
                <a:schemeClr val="tx1"/>
              </a:solidFill>
            </a:endParaRPr>
          </a:p>
          <a:p>
            <a:pPr lvl="0"/>
            <a:endParaRPr lang="en-GB" sz="700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Key piece with individual written teacher feedback on mini paragraph </a:t>
            </a:r>
            <a:r>
              <a:rPr lang="en-GB" sz="1600" i="1" dirty="0">
                <a:solidFill>
                  <a:schemeClr val="tx1"/>
                </a:solidFill>
              </a:rPr>
              <a:t>Mi </a:t>
            </a:r>
            <a:r>
              <a:rPr lang="en-GB" sz="1600" i="1" dirty="0" err="1">
                <a:solidFill>
                  <a:schemeClr val="tx1"/>
                </a:solidFill>
              </a:rPr>
              <a:t>familia</a:t>
            </a:r>
            <a:r>
              <a:rPr lang="en-GB" sz="1600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GB" sz="600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Grammar Assessment – Reflexive verbs</a:t>
            </a:r>
          </a:p>
          <a:p>
            <a:endParaRPr lang="en-GB" sz="800" b="1" u="sng" dirty="0">
              <a:solidFill>
                <a:schemeClr val="tx1"/>
              </a:solidFill>
            </a:endParaRPr>
          </a:p>
          <a:p>
            <a:r>
              <a:rPr lang="es-ES" sz="1600" b="1" u="sng" dirty="0">
                <a:solidFill>
                  <a:schemeClr val="tx1"/>
                </a:solidFill>
              </a:rPr>
              <a:t>Key </a:t>
            </a:r>
            <a:r>
              <a:rPr lang="es-ES" sz="1600" b="1" u="sng" dirty="0" err="1">
                <a:solidFill>
                  <a:schemeClr val="tx1"/>
                </a:solidFill>
              </a:rPr>
              <a:t>questions</a:t>
            </a:r>
            <a:endParaRPr lang="es-ES" sz="1600" b="1" u="sng" dirty="0">
              <a:solidFill>
                <a:schemeClr val="tx1"/>
              </a:solidFill>
            </a:endParaRPr>
          </a:p>
          <a:p>
            <a:r>
              <a:rPr lang="es-ES" sz="1600" b="1" dirty="0">
                <a:solidFill>
                  <a:schemeClr val="tx1"/>
                </a:solidFill>
              </a:rPr>
              <a:t>1. ¿Hablas de tus relaciones con tus amigos y con tu familia? </a:t>
            </a:r>
            <a:r>
              <a:rPr lang="en-GB" sz="1600" b="1" dirty="0">
                <a:solidFill>
                  <a:schemeClr val="tx1"/>
                </a:solidFill>
              </a:rPr>
              <a:t> 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b="1" dirty="0">
                <a:solidFill>
                  <a:schemeClr val="tx1"/>
                </a:solidFill>
              </a:rPr>
              <a:t>2. ¿</a:t>
            </a:r>
            <a:r>
              <a:rPr lang="en-GB" sz="1600" b="1" dirty="0" err="1">
                <a:solidFill>
                  <a:schemeClr val="tx1"/>
                </a:solidFill>
              </a:rPr>
              <a:t>Qué</a:t>
            </a:r>
            <a:r>
              <a:rPr lang="en-GB" sz="1600" b="1" dirty="0">
                <a:solidFill>
                  <a:schemeClr val="tx1"/>
                </a:solidFill>
              </a:rPr>
              <a:t> hora es?  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s-ES" sz="1600" b="1" dirty="0">
                <a:solidFill>
                  <a:schemeClr val="tx1"/>
                </a:solidFill>
              </a:rPr>
              <a:t>3. ¿Cúal es tu rutina diaria por la mañana? </a:t>
            </a:r>
            <a:r>
              <a:rPr lang="en-GB" sz="1600" b="1" dirty="0">
                <a:solidFill>
                  <a:schemeClr val="tx1"/>
                </a:solidFill>
              </a:rPr>
              <a:t> 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s-ES" sz="1600" b="1" dirty="0">
                <a:solidFill>
                  <a:schemeClr val="tx1"/>
                </a:solidFill>
              </a:rPr>
              <a:t>4. ¿ Cúal es tu rutina diaria por la tarde?</a:t>
            </a:r>
            <a:endParaRPr lang="en-GB" sz="8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7926768" y="3749684"/>
            <a:ext cx="3873665" cy="1107996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pPr marL="285750" indent="-285750">
              <a:buFontTx/>
              <a:buChar char="-"/>
            </a:pPr>
            <a:r>
              <a:rPr lang="es-ES" sz="1600" dirty="0" err="1">
                <a:solidFill>
                  <a:srgbClr val="000000"/>
                </a:solidFill>
              </a:rPr>
              <a:t>Family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s-ES" sz="1600" dirty="0" err="1">
                <a:solidFill>
                  <a:srgbClr val="000000"/>
                </a:solidFill>
              </a:rPr>
              <a:t>members</a:t>
            </a:r>
            <a:r>
              <a:rPr lang="es-ES" sz="1600" dirty="0">
                <a:solidFill>
                  <a:srgbClr val="000000"/>
                </a:solidFill>
              </a:rPr>
              <a:t>  - </a:t>
            </a:r>
            <a:r>
              <a:rPr lang="es-ES" sz="1600" dirty="0" err="1">
                <a:solidFill>
                  <a:srgbClr val="000000"/>
                </a:solidFill>
              </a:rPr>
              <a:t>Physical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s-ES" sz="1600" dirty="0" err="1">
                <a:solidFill>
                  <a:srgbClr val="000000"/>
                </a:solidFill>
              </a:rPr>
              <a:t>descriptions</a:t>
            </a:r>
            <a:endParaRPr lang="es-ES" sz="16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000000"/>
                </a:solidFill>
              </a:rPr>
              <a:t>Numbers      -   Age     - Colours         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000000"/>
                </a:solidFill>
              </a:rPr>
              <a:t>Adjectival Agreement  - Opinions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7940978" y="4973216"/>
            <a:ext cx="3873665" cy="1724864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4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endParaRPr lang="es-ES" sz="11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400" b="1" u="sng" dirty="0">
                <a:solidFill>
                  <a:schemeClr val="tx1"/>
                </a:solidFill>
              </a:rPr>
              <a:t>Healthcare, Social Work &amp; Counselling</a:t>
            </a:r>
          </a:p>
          <a:p>
            <a:endParaRPr lang="en-GB" sz="600" dirty="0">
              <a:solidFill>
                <a:schemeClr val="tx1"/>
              </a:solidFill>
            </a:endParaRPr>
          </a:p>
          <a:p>
            <a:r>
              <a:rPr lang="en-GB" sz="14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successful in these industries you will need to have excellent communication and build positive relationships.</a:t>
            </a:r>
          </a:p>
          <a:p>
            <a:endParaRPr lang="es-E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2" name="Picture 8" descr="Spanish flag cartoon Images, Stock Photos &amp; Vectors | Shutterstock">
            <a:extLst>
              <a:ext uri="{FF2B5EF4-FFF2-40B4-BE49-F238E27FC236}">
                <a16:creationId xmlns:a16="http://schemas.microsoft.com/office/drawing/2014/main" id="{EF71B919-FF4A-49C3-875B-9BF2EE7F9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6" b="14133"/>
          <a:stretch/>
        </p:blipFill>
        <p:spPr bwMode="auto">
          <a:xfrm>
            <a:off x="181886" y="-70151"/>
            <a:ext cx="954456" cy="7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C1A6A0-333D-4315-96F5-0AB06BBDA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155" y="20351"/>
            <a:ext cx="1576247" cy="11144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BA007F-AE1C-41FD-94FD-8C9230FD1F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671527" y="1536597"/>
            <a:ext cx="787495" cy="7874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FC0C662-5EA6-4C7D-AB80-0D54EA585288}"/>
              </a:ext>
            </a:extLst>
          </p:cNvPr>
          <p:cNvSpPr/>
          <p:nvPr/>
        </p:nvSpPr>
        <p:spPr>
          <a:xfrm>
            <a:off x="3731157" y="485415"/>
            <a:ext cx="4013242" cy="6212664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Aft>
                <a:spcPts val="1200"/>
              </a:spcAft>
              <a:tabLst>
                <a:tab pos="714375" algn="l"/>
              </a:tabLst>
            </a:pPr>
            <a:endParaRPr lang="en-US" b="1" dirty="0">
              <a:solidFill>
                <a:prstClr val="black"/>
              </a:solidFill>
            </a:endParaRPr>
          </a:p>
          <a:p>
            <a:pPr lvl="0">
              <a:spcAft>
                <a:spcPts val="1200"/>
              </a:spcAft>
              <a:tabLst>
                <a:tab pos="714375" algn="l"/>
              </a:tabLst>
            </a:pPr>
            <a:endParaRPr lang="en-US" b="1" dirty="0">
              <a:solidFill>
                <a:prstClr val="black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847E42-8B72-4B53-BFA8-153AF6AB3D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7717" y="1091831"/>
            <a:ext cx="2797658" cy="28527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1E2DDF-2065-474F-875C-F4714F32E2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1157" y="3983326"/>
            <a:ext cx="3966415" cy="25754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C40483-7C7F-4324-AEED-92A2EF2901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798308" y="572462"/>
            <a:ext cx="827260" cy="821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AADB63-86F3-47EC-B558-9D8D114548C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778" t="8779" r="11925"/>
          <a:stretch/>
        </p:blipFill>
        <p:spPr>
          <a:xfrm>
            <a:off x="123710" y="3657575"/>
            <a:ext cx="3533311" cy="30254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E4C639E-134C-49C9-9364-C1E2D7A2A9C9}"/>
              </a:ext>
            </a:extLst>
          </p:cNvPr>
          <p:cNvSpPr/>
          <p:nvPr/>
        </p:nvSpPr>
        <p:spPr>
          <a:xfrm>
            <a:off x="936459" y="2889362"/>
            <a:ext cx="1890261" cy="702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b="1" u="sng" dirty="0">
                <a:latin typeface="Arial" panose="020B0604020202020204" pitchFamily="34" charset="0"/>
                <a:ea typeface="Arial" panose="020B0604020202020204" pitchFamily="34" charset="0"/>
              </a:rPr>
              <a:t>¿Qu</a:t>
            </a:r>
            <a:r>
              <a:rPr lang="es-ES" b="1" u="sng" dirty="0">
                <a:latin typeface="Arial" panose="020B0604020202020204" pitchFamily="34" charset="0"/>
                <a:ea typeface="Arial" panose="020B0604020202020204" pitchFamily="34" charset="0"/>
              </a:rPr>
              <a:t>é hora es</a:t>
            </a:r>
            <a:r>
              <a:rPr lang="en-GB" b="1" u="sng" dirty="0">
                <a:latin typeface="Arial" panose="020B0604020202020204" pitchFamily="34" charset="0"/>
                <a:ea typeface="Arial" panose="020B0604020202020204" pitchFamily="34" charset="0"/>
              </a:rPr>
              <a:t>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b="1" u="sng" dirty="0">
                <a:latin typeface="Arial" panose="020B0604020202020204" pitchFamily="34" charset="0"/>
                <a:ea typeface="Arial" panose="020B0604020202020204" pitchFamily="34" charset="0"/>
              </a:rPr>
              <a:t>What time is it?</a:t>
            </a:r>
            <a:endParaRPr lang="en-GB" u="sng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BC7F26-EA2D-4F80-A57F-A3C55F27B513}"/>
              </a:ext>
            </a:extLst>
          </p:cNvPr>
          <p:cNvSpPr/>
          <p:nvPr/>
        </p:nvSpPr>
        <p:spPr>
          <a:xfrm>
            <a:off x="3887655" y="582250"/>
            <a:ext cx="1877437" cy="383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b="1" u="sng" dirty="0">
                <a:latin typeface="Arial" panose="020B0604020202020204" pitchFamily="34" charset="0"/>
                <a:ea typeface="Arial" panose="020B0604020202020204" pitchFamily="34" charset="0"/>
              </a:rPr>
              <a:t>Reflexive verbs</a:t>
            </a:r>
            <a:endParaRPr lang="en-GB" u="sng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153</Words>
  <Application>Microsoft Office PowerPoint</Application>
  <PresentationFormat>Widescreen</PresentationFormat>
  <Paragraphs>75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52</cp:revision>
  <cp:lastPrinted>2023-02-21T07:29:22Z</cp:lastPrinted>
  <dcterms:created xsi:type="dcterms:W3CDTF">2022-04-13T11:42:14Z</dcterms:created>
  <dcterms:modified xsi:type="dcterms:W3CDTF">2026-06-29T13:34:44Z</dcterms:modified>
</cp:coreProperties>
</file>