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9AB1E-6335-4BD9-99D7-126ADDC95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5CFE8-A029-4A33-8620-A14D7D917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F4A1-1981-4F29-B14A-D67F42D2F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31BC-D092-42A6-9E06-5F80BF42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8D3E4-F7C9-4AC4-8CBF-ADB5CFC8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51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BDD4-E8D9-477B-9E4A-5684CF75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1967A-54C5-454D-B548-910EA8218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3BBD-BF7F-4ABF-9556-5BA72551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F016-6F65-40A2-AED4-CBB46BFA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CA3B2-30AC-419D-81AB-15B8E2F6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78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00A95-7B76-4164-923F-066FA20BB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03F16-AAE1-4C8D-9FB0-C2DF76D44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E3FF2-1EB0-42B6-9174-61A85AFC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993D-5863-4FAC-9F9C-35A6556E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761D0-4B63-401A-8DE7-43A3338E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2D9B-156C-4173-9280-DB4EA0F8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D9D92-BFA5-4ED5-9D2F-E522FF19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CC794-5B2F-410E-A115-04D4166E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A11A2-BE09-42B2-8502-676206DA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71457-8B36-40D5-B7EF-9A1190FD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4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E8BA5-9D6F-4A38-8429-E5835C5B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48C2F-0769-4F10-88CA-CA9EF4AD4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B494-7D16-47D1-8D32-395924AF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DC877-9BB3-446A-9F30-E73AF545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D017C-5B60-4AA8-8D17-56C9D7A28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38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2FF4-BDF1-47C7-AB10-D6923E84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69D42-BD35-4BB9-BBB4-BE5A86263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CDCBC-CF0F-4629-BDED-83C928960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F831D-7325-42E3-813D-FEB184DC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1CE08-9093-4174-ACAD-01751FAB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3ED2D-DA7C-4D6D-9B71-F86623FC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59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46CE-8EBF-41DC-8E1F-0E7D7E65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10C96-F0B1-4958-8D00-C9514E23F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C5E83-9F6C-4CD4-9552-EB7C8BC55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8C173-4499-4EE3-ACA1-D8894A173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DE32B-B25C-48E4-9805-86BF9BAF2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48D4-EE65-4FCC-9CA6-FACD627A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3C9B-D378-4A0C-BF8C-E1D33E86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8E09B-86DD-4E74-BB37-6DA8B071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25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B706-5E75-4DF1-A237-24EA8398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2793-626E-4919-95C5-C2170610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86AB0-3B22-497F-B660-EA025CB0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DF332-0199-4688-BD0F-57590A34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05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00400-24CD-480A-AD48-8EF5C345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20090-ED8F-4B62-AE13-645E9D8A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8BD9D-6960-401D-AA79-5B08F39B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36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09E2-0401-46D0-8914-66E6EE56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DE987-C004-4BCE-B066-6E4A781B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2FC29-1B77-444E-9273-78E8E869F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BAA78-CEBC-4F22-AA2A-EC74E042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59CED-1AF2-459B-BDEF-A63B53FBC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CEABA-0B35-4C53-BC27-267093048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25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24BD-6170-40D4-9B6F-F89F6FCA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E9446-4ED2-4C2D-BAF9-E55E16B7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1AF7F-8778-4B2F-8337-BB32C9D08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D09DF-79B6-4099-B8F0-0AA4F97B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8C75E-E6CE-4C49-946F-AFD8A6D4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38268-8E42-47EC-A3CF-A07F52AB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85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3616D-45FC-452B-A9D6-5675B564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6FD18-DDB0-48CC-AFA7-5AC36414C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BC30-15BB-420C-97E3-8CC53986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D719-DE0D-4344-B7DE-FD815CA3EDE3}" type="datetimeFigureOut">
              <a:rPr lang="en-GB" smtClean="0"/>
              <a:t>03/07/2025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FDE4-6F46-44DC-A2CD-F2841E697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414F3-D450-490B-8784-619F0D3EA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0BBE4-219D-46F2-A4ED-E33A0B98B7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92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https://www.publicdomainpictures.net/en/view-image.php?image=238725&amp;picture=family-gathering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3.jpg"/><Relationship Id="rId9" Type="http://schemas.openxmlformats.org/officeDocument/2006/relationships/hyperlink" Target="https://www.oercommons.org/courseware/lesson/765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58355-80BE-4CB4-A27E-0E819CFD5FC9}"/>
              </a:ext>
            </a:extLst>
          </p:cNvPr>
          <p:cNvSpPr txBox="1"/>
          <p:nvPr/>
        </p:nvSpPr>
        <p:spPr>
          <a:xfrm>
            <a:off x="181876" y="692842"/>
            <a:ext cx="3388839" cy="2092881"/>
          </a:xfrm>
          <a:prstGeom prst="rect">
            <a:avLst/>
          </a:prstGeom>
          <a:noFill/>
          <a:ln w="38100" cmpd="sng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714375" algn="l"/>
              </a:tabLst>
            </a:pPr>
            <a:r>
              <a:rPr lang="en-US" b="1" u="sng" dirty="0"/>
              <a:t>New concepts and skills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tabLst>
                <a:tab pos="714375" algn="l"/>
              </a:tabLst>
            </a:pPr>
            <a:r>
              <a:rPr lang="en-US" dirty="0"/>
              <a:t>Describing relationships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tabLst>
                <a:tab pos="714375" algn="l"/>
              </a:tabLst>
            </a:pPr>
            <a:r>
              <a:rPr lang="en-US" dirty="0"/>
              <a:t>Telling the time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tabLst>
                <a:tab pos="714375" algn="l"/>
              </a:tabLst>
            </a:pPr>
            <a:r>
              <a:rPr lang="en-US" dirty="0"/>
              <a:t>Using reflexive verbs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tabLst>
                <a:tab pos="714375" algn="l"/>
              </a:tabLst>
            </a:pPr>
            <a:r>
              <a:rPr lang="en-US" dirty="0"/>
              <a:t>Describing our </a:t>
            </a:r>
            <a:r>
              <a:rPr lang="en-US"/>
              <a:t>daily routines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589F2E-7357-43CF-A0EC-060DC0921321}"/>
              </a:ext>
            </a:extLst>
          </p:cNvPr>
          <p:cNvSpPr/>
          <p:nvPr/>
        </p:nvSpPr>
        <p:spPr>
          <a:xfrm>
            <a:off x="353257" y="59062"/>
            <a:ext cx="11485484" cy="387642"/>
          </a:xfrm>
          <a:prstGeom prst="rect">
            <a:avLst/>
          </a:prstGeom>
          <a:noFill/>
          <a:ln w="57150">
            <a:solidFill>
              <a:srgbClr val="FFFF00"/>
            </a:solidFill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Y8 Topic 1 KNOWLEDGE ORGANISER: Yo y los </a:t>
            </a:r>
            <a:r>
              <a:rPr lang="en-GB" sz="2400" b="1" dirty="0" err="1">
                <a:solidFill>
                  <a:schemeClr val="tx1"/>
                </a:solidFill>
              </a:rPr>
              <a:t>otros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62DFE7-A91D-48E4-8FB2-C88F07CADC9B}"/>
              </a:ext>
            </a:extLst>
          </p:cNvPr>
          <p:cNvSpPr/>
          <p:nvPr/>
        </p:nvSpPr>
        <p:spPr>
          <a:xfrm>
            <a:off x="106456" y="2889361"/>
            <a:ext cx="3600605" cy="3859455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Aft>
                <a:spcPts val="1200"/>
              </a:spcAft>
              <a:tabLst>
                <a:tab pos="714375" algn="l"/>
              </a:tabLst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spcAft>
                <a:spcPts val="1200"/>
              </a:spcAft>
              <a:tabLst>
                <a:tab pos="714375" algn="l"/>
              </a:tabLst>
            </a:pPr>
            <a:endParaRPr lang="en-US" b="1" dirty="0">
              <a:solidFill>
                <a:prstClr val="black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8A44F-6E05-4899-94E5-21056B723DA5}"/>
              </a:ext>
            </a:extLst>
          </p:cNvPr>
          <p:cNvSpPr/>
          <p:nvPr/>
        </p:nvSpPr>
        <p:spPr>
          <a:xfrm>
            <a:off x="7946343" y="675969"/>
            <a:ext cx="3828219" cy="2915765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 err="1">
                <a:solidFill>
                  <a:schemeClr val="tx1"/>
                </a:solidFill>
              </a:rPr>
              <a:t>Assessment</a:t>
            </a:r>
            <a:endParaRPr lang="es-ES" sz="1600" b="1" u="sng" dirty="0">
              <a:solidFill>
                <a:schemeClr val="tx1"/>
              </a:solidFill>
            </a:endParaRPr>
          </a:p>
          <a:p>
            <a:endParaRPr lang="es-ES" sz="400" b="1" dirty="0">
              <a:solidFill>
                <a:schemeClr val="tx1"/>
              </a:solidFill>
            </a:endParaRPr>
          </a:p>
          <a:p>
            <a:pPr lvl="0"/>
            <a:endParaRPr lang="en-GB" sz="700" dirty="0">
              <a:solidFill>
                <a:schemeClr val="tx1"/>
              </a:solidFill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Key piece with individual written teacher feedback on mini paragraph </a:t>
            </a:r>
            <a:r>
              <a:rPr lang="en-GB" sz="1600" i="1" dirty="0">
                <a:solidFill>
                  <a:schemeClr val="tx1"/>
                </a:solidFill>
              </a:rPr>
              <a:t>Mi </a:t>
            </a:r>
            <a:r>
              <a:rPr lang="en-GB" sz="1600" i="1" dirty="0" err="1">
                <a:solidFill>
                  <a:schemeClr val="tx1"/>
                </a:solidFill>
              </a:rPr>
              <a:t>familia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pPr lvl="0"/>
            <a:endParaRPr lang="en-GB" sz="600" dirty="0">
              <a:solidFill>
                <a:schemeClr val="tx1"/>
              </a:solidFill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Grammar Assessment – Reflexive verbs</a:t>
            </a:r>
          </a:p>
          <a:p>
            <a:endParaRPr lang="en-GB" sz="800" b="1" u="sng" dirty="0">
              <a:solidFill>
                <a:schemeClr val="tx1"/>
              </a:solidFill>
            </a:endParaRPr>
          </a:p>
          <a:p>
            <a:r>
              <a:rPr lang="es-ES" sz="1600" b="1" u="sng" dirty="0">
                <a:solidFill>
                  <a:schemeClr val="tx1"/>
                </a:solidFill>
              </a:rPr>
              <a:t>Key </a:t>
            </a:r>
            <a:r>
              <a:rPr lang="es-ES" sz="1600" b="1" u="sng" dirty="0" err="1">
                <a:solidFill>
                  <a:schemeClr val="tx1"/>
                </a:solidFill>
              </a:rPr>
              <a:t>questions</a:t>
            </a:r>
            <a:endParaRPr lang="es-ES" sz="1600" b="1" u="sng" dirty="0">
              <a:solidFill>
                <a:schemeClr val="tx1"/>
              </a:solidFill>
            </a:endParaRPr>
          </a:p>
          <a:p>
            <a:r>
              <a:rPr lang="es-ES" sz="1600" b="1" dirty="0">
                <a:solidFill>
                  <a:schemeClr val="tx1"/>
                </a:solidFill>
              </a:rPr>
              <a:t>1. ¿Hablas de tus relaciones con tus amigos y con tu familia? </a:t>
            </a:r>
            <a:r>
              <a:rPr lang="en-GB" sz="1600" b="1" dirty="0">
                <a:solidFill>
                  <a:schemeClr val="tx1"/>
                </a:solidFill>
              </a:rPr>
              <a:t> 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2. ¿</a:t>
            </a:r>
            <a:r>
              <a:rPr lang="en-GB" sz="1600" b="1" dirty="0" err="1">
                <a:solidFill>
                  <a:schemeClr val="tx1"/>
                </a:solidFill>
              </a:rPr>
              <a:t>Qué</a:t>
            </a:r>
            <a:r>
              <a:rPr lang="en-GB" sz="1600" b="1" dirty="0">
                <a:solidFill>
                  <a:schemeClr val="tx1"/>
                </a:solidFill>
              </a:rPr>
              <a:t> hora es?  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s-ES" sz="1600" b="1" dirty="0">
                <a:solidFill>
                  <a:schemeClr val="tx1"/>
                </a:solidFill>
              </a:rPr>
              <a:t>3. ¿Qué es tu rutina diaria por la mañana? </a:t>
            </a:r>
            <a:r>
              <a:rPr lang="en-GB" sz="1600" b="1" dirty="0">
                <a:solidFill>
                  <a:schemeClr val="tx1"/>
                </a:solidFill>
              </a:rPr>
              <a:t> 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s-ES" sz="1600" b="1" dirty="0">
                <a:solidFill>
                  <a:schemeClr val="tx1"/>
                </a:solidFill>
              </a:rPr>
              <a:t>4. ¿Qué es tu rutina diaria por la tarde?</a:t>
            </a:r>
            <a:endParaRPr lang="en-GB" sz="800" b="1" u="sng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39260-6C97-4B8F-A2C3-23266BEDF78F}"/>
              </a:ext>
            </a:extLst>
          </p:cNvPr>
          <p:cNvSpPr/>
          <p:nvPr/>
        </p:nvSpPr>
        <p:spPr>
          <a:xfrm>
            <a:off x="7978228" y="3749684"/>
            <a:ext cx="3822205" cy="1107996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 anchor="t">
            <a:spAutoFit/>
          </a:bodyPr>
          <a:lstStyle/>
          <a:p>
            <a:r>
              <a:rPr lang="en-GB" b="1" u="sng" dirty="0">
                <a:solidFill>
                  <a:srgbClr val="000000"/>
                </a:solidFill>
              </a:rPr>
              <a:t>Links to prior learning</a:t>
            </a:r>
          </a:p>
          <a:p>
            <a:pPr marL="285750" indent="-285750">
              <a:buFontTx/>
              <a:buChar char="-"/>
            </a:pPr>
            <a:r>
              <a:rPr lang="es-ES" sz="1600" dirty="0" err="1">
                <a:solidFill>
                  <a:srgbClr val="000000"/>
                </a:solidFill>
              </a:rPr>
              <a:t>Family</a:t>
            </a:r>
            <a:r>
              <a:rPr lang="es-ES" sz="1600" dirty="0">
                <a:solidFill>
                  <a:srgbClr val="000000"/>
                </a:solidFill>
              </a:rPr>
              <a:t> </a:t>
            </a:r>
            <a:r>
              <a:rPr lang="es-ES" sz="1600" dirty="0" err="1">
                <a:solidFill>
                  <a:srgbClr val="000000"/>
                </a:solidFill>
              </a:rPr>
              <a:t>members</a:t>
            </a:r>
            <a:r>
              <a:rPr lang="es-ES" sz="1600" dirty="0">
                <a:solidFill>
                  <a:srgbClr val="000000"/>
                </a:solidFill>
              </a:rPr>
              <a:t>  - </a:t>
            </a:r>
            <a:r>
              <a:rPr lang="es-ES" sz="1600" dirty="0" err="1">
                <a:solidFill>
                  <a:srgbClr val="000000"/>
                </a:solidFill>
              </a:rPr>
              <a:t>Physical</a:t>
            </a:r>
            <a:r>
              <a:rPr lang="es-ES" sz="1600" dirty="0">
                <a:solidFill>
                  <a:srgbClr val="000000"/>
                </a:solidFill>
              </a:rPr>
              <a:t> </a:t>
            </a:r>
            <a:r>
              <a:rPr lang="es-ES" sz="1600" dirty="0" err="1">
                <a:solidFill>
                  <a:srgbClr val="000000"/>
                </a:solidFill>
              </a:rPr>
              <a:t>descriptions</a:t>
            </a:r>
            <a:endParaRPr lang="es-ES" sz="1600" dirty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GB" sz="1600" dirty="0">
                <a:solidFill>
                  <a:srgbClr val="000000"/>
                </a:solidFill>
              </a:rPr>
              <a:t>Numbers      -   Age     - Colours         </a:t>
            </a:r>
          </a:p>
          <a:p>
            <a:pPr marL="285750" indent="-285750">
              <a:buFontTx/>
              <a:buChar char="-"/>
            </a:pPr>
            <a:r>
              <a:rPr lang="en-GB" sz="1600" dirty="0">
                <a:solidFill>
                  <a:srgbClr val="000000"/>
                </a:solidFill>
              </a:rPr>
              <a:t>Adjectival Agreement  - Opinions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FFABA-BF4F-4383-B845-11EAC231C44F}"/>
              </a:ext>
            </a:extLst>
          </p:cNvPr>
          <p:cNvSpPr/>
          <p:nvPr/>
        </p:nvSpPr>
        <p:spPr>
          <a:xfrm>
            <a:off x="7992438" y="4973216"/>
            <a:ext cx="3822205" cy="1724864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CEIAG Links</a:t>
            </a:r>
          </a:p>
          <a:p>
            <a:endParaRPr lang="es-ES" sz="11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b="1" u="sng" dirty="0">
                <a:solidFill>
                  <a:schemeClr val="tx1"/>
                </a:solidFill>
              </a:rPr>
              <a:t>Healthcare, Social Work &amp; Counselling</a:t>
            </a:r>
          </a:p>
          <a:p>
            <a:endParaRPr lang="en-GB" sz="600" dirty="0">
              <a:solidFill>
                <a:schemeClr val="tx1"/>
              </a:solidFill>
            </a:endParaRPr>
          </a:p>
          <a:p>
            <a:r>
              <a:rPr lang="en-GB" sz="1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Employability skill: </a:t>
            </a:r>
          </a:p>
          <a:p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successful in these industries you will need to have excellent communication and build positive relationships.</a:t>
            </a:r>
          </a:p>
          <a:p>
            <a:endParaRPr lang="es-E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2" name="Picture 8" descr="Spanish flag cartoon Images, Stock Photos &amp; Vectors | Shutterstock">
            <a:extLst>
              <a:ext uri="{FF2B5EF4-FFF2-40B4-BE49-F238E27FC236}">
                <a16:creationId xmlns:a16="http://schemas.microsoft.com/office/drawing/2014/main" id="{EF71B919-FF4A-49C3-875B-9BF2EE7F92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6" b="14133"/>
          <a:stretch/>
        </p:blipFill>
        <p:spPr bwMode="auto">
          <a:xfrm>
            <a:off x="181886" y="-70151"/>
            <a:ext cx="954456" cy="76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9C1A6A0-333D-4315-96F5-0AB06BBDA0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155" y="20351"/>
            <a:ext cx="1576247" cy="11144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BA007F-AE1C-41FD-94FD-8C9230FD1F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671527" y="1536597"/>
            <a:ext cx="787495" cy="78749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FC0C662-5EA6-4C7D-AB80-0D54EA585288}"/>
              </a:ext>
            </a:extLst>
          </p:cNvPr>
          <p:cNvSpPr/>
          <p:nvPr/>
        </p:nvSpPr>
        <p:spPr>
          <a:xfrm>
            <a:off x="3731157" y="485415"/>
            <a:ext cx="4137944" cy="6212664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Aft>
                <a:spcPts val="1200"/>
              </a:spcAft>
              <a:tabLst>
                <a:tab pos="714375" algn="l"/>
              </a:tabLst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spcAft>
                <a:spcPts val="1200"/>
              </a:spcAft>
              <a:tabLst>
                <a:tab pos="714375" algn="l"/>
              </a:tabLst>
            </a:pPr>
            <a:endParaRPr lang="en-US" b="1" dirty="0">
              <a:solidFill>
                <a:prstClr val="black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B847E42-8B72-4B53-BFA8-153AF6AB3D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7717" y="1091831"/>
            <a:ext cx="2797658" cy="28527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21E2DDF-2065-474F-875C-F4714F32E2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78590" y="3939379"/>
            <a:ext cx="3966415" cy="25754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6C40483-7C7F-4324-AEED-92A2EF29017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6894502" y="543257"/>
            <a:ext cx="942714" cy="9360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8AADB63-86F3-47EC-B558-9D8D114548CC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2778" t="8779" r="11925"/>
          <a:stretch/>
        </p:blipFill>
        <p:spPr>
          <a:xfrm>
            <a:off x="123710" y="3657575"/>
            <a:ext cx="3533311" cy="3025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E4C639E-134C-49C9-9364-C1E2D7A2A9C9}"/>
              </a:ext>
            </a:extLst>
          </p:cNvPr>
          <p:cNvSpPr/>
          <p:nvPr/>
        </p:nvSpPr>
        <p:spPr>
          <a:xfrm>
            <a:off x="936459" y="2889362"/>
            <a:ext cx="1890261" cy="7023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b="1" u="sng" dirty="0">
                <a:latin typeface="Arial" panose="020B0604020202020204" pitchFamily="34" charset="0"/>
                <a:ea typeface="Arial" panose="020B0604020202020204" pitchFamily="34" charset="0"/>
              </a:rPr>
              <a:t>¿Qu</a:t>
            </a:r>
            <a:r>
              <a:rPr lang="es-ES" b="1" u="sng" dirty="0">
                <a:latin typeface="Arial" panose="020B0604020202020204" pitchFamily="34" charset="0"/>
                <a:ea typeface="Arial" panose="020B0604020202020204" pitchFamily="34" charset="0"/>
              </a:rPr>
              <a:t>é hora es</a:t>
            </a:r>
            <a:r>
              <a:rPr lang="en-GB" b="1" u="sng" dirty="0">
                <a:latin typeface="Arial" panose="020B0604020202020204" pitchFamily="34" charset="0"/>
                <a:ea typeface="Arial" panose="020B0604020202020204" pitchFamily="34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b="1" u="sng" dirty="0">
                <a:latin typeface="Arial" panose="020B0604020202020204" pitchFamily="34" charset="0"/>
                <a:ea typeface="Arial" panose="020B0604020202020204" pitchFamily="34" charset="0"/>
              </a:rPr>
              <a:t>What time is it?</a:t>
            </a:r>
            <a:endParaRPr lang="en-GB" u="sng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BC7F26-EA2D-4F80-A57F-A3C55F27B513}"/>
              </a:ext>
            </a:extLst>
          </p:cNvPr>
          <p:cNvSpPr/>
          <p:nvPr/>
        </p:nvSpPr>
        <p:spPr>
          <a:xfrm>
            <a:off x="3887655" y="582250"/>
            <a:ext cx="1877437" cy="3838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b="1" u="sng" dirty="0">
                <a:latin typeface="Arial" panose="020B0604020202020204" pitchFamily="34" charset="0"/>
                <a:ea typeface="Arial" panose="020B0604020202020204" pitchFamily="34" charset="0"/>
              </a:rPr>
              <a:t>Reflexive verbs</a:t>
            </a:r>
            <a:endParaRPr lang="en-GB" u="sng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30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156</Words>
  <Application>Microsoft Office PowerPoint</Application>
  <PresentationFormat>Widescreen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Miss. A Knight</dc:creator>
  <cp:lastModifiedBy>Ms. M Vasey</cp:lastModifiedBy>
  <cp:revision>51</cp:revision>
  <cp:lastPrinted>2023-02-21T07:29:22Z</cp:lastPrinted>
  <dcterms:created xsi:type="dcterms:W3CDTF">2022-04-13T11:42:14Z</dcterms:created>
  <dcterms:modified xsi:type="dcterms:W3CDTF">2025-07-03T17:23:57Z</dcterms:modified>
</cp:coreProperties>
</file>