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08788" cy="99409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82" d="100"/>
          <a:sy n="82" d="100"/>
        </p:scale>
        <p:origin x="58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5000" y="745550"/>
            <a:ext cx="4539400" cy="37278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0875" y="4721925"/>
            <a:ext cx="5447000" cy="44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0875" y="4721925"/>
            <a:ext cx="5447000" cy="447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8" descr="Plan Clipart | Free download on ClipArtMag">
            <a:extLst>
              <a:ext uri="{FF2B5EF4-FFF2-40B4-BE49-F238E27FC236}">
                <a16:creationId xmlns:a16="http://schemas.microsoft.com/office/drawing/2014/main" id="{FFAAD56B-DBC9-4DCA-9F79-27567019E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3203" y="2636678"/>
            <a:ext cx="1315175" cy="105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St Denis' Primary School">
            <a:extLst>
              <a:ext uri="{FF2B5EF4-FFF2-40B4-BE49-F238E27FC236}">
                <a16:creationId xmlns:a16="http://schemas.microsoft.com/office/drawing/2014/main" id="{541F43FC-3F9A-4A3D-B223-7D1D74C73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390" y="5846410"/>
            <a:ext cx="1177838" cy="972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Google Shape;86;p13"/>
          <p:cNvSpPr txBox="1"/>
          <p:nvPr/>
        </p:nvSpPr>
        <p:spPr>
          <a:xfrm>
            <a:off x="293699" y="678050"/>
            <a:ext cx="3344851" cy="3760600"/>
          </a:xfrm>
          <a:prstGeom prst="rect">
            <a:avLst/>
          </a:prstGeom>
          <a:noFill/>
          <a:ln w="38100" cap="flat" cmpd="sng">
            <a:solidFill>
              <a:srgbClr val="7030A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</a:t>
            </a:r>
            <a:r>
              <a:rPr lang="es-ES" sz="1800" b="1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concepts</a:t>
            </a:r>
            <a:r>
              <a:rPr lang="es-ES" sz="18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s-ES" sz="1800" b="1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skills</a:t>
            </a:r>
            <a:endParaRPr lang="es-ES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about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nationalities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live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languages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speak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&amp; use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prepositions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countries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towns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12700" marR="0" lvl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 about classic dishes from Francophone countries.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0" lvl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use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expressions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Avoir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(I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have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thirst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0" lvl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listen and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passages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identifying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relevant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information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0" lvl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translate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/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extended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passages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future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plans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‘true’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future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tense.</a:t>
            </a: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412915" y="128490"/>
            <a:ext cx="11485484" cy="387642"/>
          </a:xfrm>
          <a:prstGeom prst="rect">
            <a:avLst/>
          </a:prstGeom>
          <a:noFill/>
          <a:ln w="57150" cap="flat" cmpd="sng">
            <a:solidFill>
              <a:srgbClr val="FFFF00"/>
            </a:solidFill>
            <a:prstDash val="lgDash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r>
              <a:rPr lang="es-E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 </a:t>
            </a:r>
            <a:r>
              <a:rPr lang="es-ES" sz="2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</a:t>
            </a:r>
            <a:r>
              <a:rPr lang="es-E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 </a:t>
            </a:r>
            <a:r>
              <a:rPr lang="es-E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KNOWLEDGE ORGANISER: </a:t>
            </a:r>
            <a:r>
              <a:rPr lang="es-E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monde </a:t>
            </a:r>
            <a:r>
              <a:rPr lang="es-ES" sz="2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francophone</a:t>
            </a: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3845935" y="678050"/>
            <a:ext cx="3480140" cy="5582100"/>
          </a:xfrm>
          <a:prstGeom prst="rect">
            <a:avLst/>
          </a:prstGeom>
          <a:noFill/>
          <a:ln w="38100" cap="flat" cmpd="sng">
            <a:solidFill>
              <a:srgbClr val="92D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</a:t>
            </a:r>
            <a:r>
              <a:rPr lang="es-ES" sz="1800" b="1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vocabulary</a:t>
            </a:r>
            <a:r>
              <a:rPr lang="es-ES" sz="18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 dirty="0"/>
          </a:p>
          <a:p>
            <a:pPr fontAlgn="b"/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J'ai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faim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		- I’m hungry</a:t>
            </a:r>
          </a:p>
          <a:p>
            <a:pPr fontAlgn="b"/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J'ai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soif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		- I’m thirsty	 </a:t>
            </a:r>
          </a:p>
          <a:p>
            <a:pPr fontAlgn="b"/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Tu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raison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		- You’re right</a:t>
            </a:r>
          </a:p>
          <a:p>
            <a:pPr fontAlgn="b"/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Ça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l'air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délicieux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. 	- It looks delicious</a:t>
            </a:r>
          </a:p>
          <a:p>
            <a:pPr fontAlgn="b"/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latin typeface="Calibri" panose="020F0502020204030204" pitchFamily="34" charset="0"/>
                <a:cs typeface="Calibri" panose="020F0502020204030204" pitchFamily="34" charset="0"/>
              </a:rPr>
              <a:t>l'avenir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...		- In the future…</a:t>
            </a:r>
          </a:p>
          <a:p>
            <a:pPr fontAlgn="b"/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Plus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tard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... 		- Later…</a:t>
            </a:r>
            <a:endParaRPr lang="en-GB" i="1" u="sng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fontAlgn="b"/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regretterai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rien</a:t>
            </a: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I will regret nothing</a:t>
            </a:r>
          </a:p>
          <a:p>
            <a:pPr fontAlgn="b"/>
            <a:endParaRPr b="1" i="1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i="1" u="sng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Key </a:t>
            </a:r>
            <a:r>
              <a:rPr lang="es-ES" sz="1800" b="1" i="1" u="sng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verbs</a:t>
            </a:r>
            <a:endParaRPr sz="1800" b="1" i="1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i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je suis (I am)	je mange (I eat)</a:t>
            </a:r>
            <a:endParaRPr sz="1600" i="1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i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j’habite</a:t>
            </a:r>
            <a:r>
              <a:rPr lang="en-GB" sz="1600" i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(I live)	</a:t>
            </a:r>
            <a:r>
              <a:rPr lang="es-ES" sz="1600" i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je vais (</a:t>
            </a:r>
            <a:r>
              <a:rPr lang="es-ES" sz="1600" i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I’m</a:t>
            </a:r>
            <a:r>
              <a:rPr lang="es-ES" sz="1600" i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s-ES" sz="1600" i="1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going</a:t>
            </a:r>
            <a:r>
              <a:rPr lang="es-ES" sz="1600" i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)	</a:t>
            </a:r>
            <a:endParaRPr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i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7533460" y="678051"/>
            <a:ext cx="4364939" cy="2596994"/>
          </a:xfrm>
          <a:prstGeom prst="rect">
            <a:avLst/>
          </a:prstGeom>
          <a:noFill/>
          <a:ln w="38100" cap="flat" cmpd="sng">
            <a:solidFill>
              <a:srgbClr val="00B0F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Assessment</a:t>
            </a:r>
            <a:endParaRPr sz="1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GB" dirty="0"/>
              <a:t>EOY Assessment </a:t>
            </a:r>
          </a:p>
          <a:p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en-GB" dirty="0"/>
              <a:t>Listening, Reading &amp; Dictation</a:t>
            </a:r>
          </a:p>
          <a:p>
            <a:pPr lvl="0"/>
            <a:r>
              <a:rPr lang="en-GB" dirty="0"/>
              <a:t>End of Topic Assessment</a:t>
            </a:r>
            <a:r>
              <a:rPr lang="en-GB" dirty="0">
                <a:sym typeface="Wingdings" panose="05000000000000000000" pitchFamily="2" charset="2"/>
              </a:rPr>
              <a:t></a:t>
            </a:r>
          </a:p>
          <a:p>
            <a:pPr lvl="0"/>
            <a:r>
              <a:rPr lang="en-GB" dirty="0"/>
              <a:t>Listening, Reading &amp; Translation</a:t>
            </a:r>
          </a:p>
          <a:p>
            <a:pPr lvl="0"/>
            <a:endParaRPr sz="7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u="sng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</a:t>
            </a:r>
            <a:r>
              <a:rPr lang="es-ES" sz="1800" b="1" u="sng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  <a:endParaRPr sz="1600" b="1" u="sng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-GB" sz="1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 es de quelle nationalité?</a:t>
            </a:r>
          </a:p>
          <a:p>
            <a:pPr marL="457200" indent="-311150">
              <a:buClr>
                <a:schemeClr val="dk1"/>
              </a:buClr>
              <a:buSzPts val="1300"/>
              <a:buFont typeface="Arial"/>
              <a:buChar char="●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Qu’est-ce que tu prends au petit-déjeuner?</a:t>
            </a:r>
          </a:p>
          <a:p>
            <a:pPr marL="457200" indent="-311150">
              <a:buClr>
                <a:schemeClr val="dk1"/>
              </a:buClr>
              <a:buSzPts val="1300"/>
              <a:buFont typeface="Arial"/>
              <a:buChar char="●"/>
            </a:pP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Qu’est-ce que tu vas prendre?</a:t>
            </a: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s-ES" sz="1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 à </a:t>
            </a:r>
            <a:r>
              <a:rPr lang="es-ES" sz="1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l’avenir</a:t>
            </a:r>
            <a:r>
              <a:rPr lang="es-ES" sz="1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sz="1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353250" y="4559986"/>
            <a:ext cx="3285300" cy="1700214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u="sng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Links </a:t>
            </a:r>
            <a:r>
              <a:rPr lang="es-ES" sz="1800" b="1" u="sng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s-ES" sz="1800" b="1" u="sng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prior </a:t>
            </a:r>
            <a:r>
              <a:rPr lang="es-ES" sz="1800" b="1" u="sng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learning</a:t>
            </a:r>
            <a:endParaRPr sz="10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 dirty="0">
                <a:latin typeface="Calibri"/>
                <a:ea typeface="Calibri"/>
                <a:cs typeface="Calibri"/>
                <a:sym typeface="Calibri"/>
              </a:rPr>
              <a:t>Consecutive verb rule – je </a:t>
            </a:r>
            <a:r>
              <a:rPr lang="en-GB" sz="1500" dirty="0" err="1">
                <a:latin typeface="Calibri"/>
                <a:ea typeface="Calibri"/>
                <a:cs typeface="Calibri"/>
                <a:sym typeface="Calibri"/>
              </a:rPr>
              <a:t>veux</a:t>
            </a:r>
            <a:r>
              <a:rPr lang="en-GB" sz="1500" dirty="0">
                <a:latin typeface="Calibri"/>
                <a:ea typeface="Calibri"/>
                <a:cs typeface="Calibri"/>
                <a:sym typeface="Calibri"/>
              </a:rPr>
              <a:t> / je </a:t>
            </a:r>
            <a:r>
              <a:rPr lang="en-GB" sz="1500" dirty="0" err="1">
                <a:latin typeface="Calibri"/>
                <a:ea typeface="Calibri"/>
                <a:cs typeface="Calibri"/>
                <a:sym typeface="Calibri"/>
              </a:rPr>
              <a:t>voudrais</a:t>
            </a:r>
            <a:r>
              <a:rPr lang="en-GB" sz="1500" dirty="0">
                <a:latin typeface="Calibri"/>
                <a:ea typeface="Calibri"/>
                <a:cs typeface="Calibri"/>
                <a:sym typeface="Calibri"/>
              </a:rPr>
              <a:t> + infinitive.</a:t>
            </a: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French culture -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Francophone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countries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/ 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languages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/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traditional</a:t>
            </a:r>
            <a:r>
              <a:rPr lang="es-E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foods</a:t>
            </a:r>
            <a:r>
              <a:rPr lang="es-E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7533460" y="3340530"/>
            <a:ext cx="4305240" cy="298718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u="sng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CEIAG Links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b="1" u="sng" dirty="0">
                <a:latin typeface="Calibri" panose="020F0502020204030204" pitchFamily="34" charset="0"/>
                <a:cs typeface="Calibri" panose="020F0502020204030204" pitchFamily="34" charset="0"/>
              </a:rPr>
              <a:t>Nationalities, Countries &amp; Languages</a:t>
            </a:r>
          </a:p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- Career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Diplomatic Service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e.g., ambassador, embassy staff.</a:t>
            </a:r>
          </a:p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- Skills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Intercultural Communication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– Crucial for fostering international relations and understanding diversity.</a:t>
            </a:r>
          </a:p>
          <a:p>
            <a:endParaRPr lang="en-GB" sz="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b="1" u="sng" dirty="0">
                <a:latin typeface="Calibri" panose="020F0502020204030204" pitchFamily="34" charset="0"/>
                <a:cs typeface="Calibri" panose="020F0502020204030204" pitchFamily="34" charset="0"/>
              </a:rPr>
              <a:t>Francophone Hospitality, Leisure and Tourism</a:t>
            </a:r>
          </a:p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- Career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: e.g., chef, food critic, travel guides, hotel managers, restaurant staff.</a:t>
            </a:r>
          </a:p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- Skills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: To succeed in these industries you need to be organised, adaptable and helpful. You also need to embrace learning about new cultures.</a:t>
            </a:r>
          </a:p>
          <a:p>
            <a:endParaRPr lang="en-GB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5753080" y="3602182"/>
            <a:ext cx="1491423" cy="2523738"/>
          </a:xfrm>
          <a:prstGeom prst="rect">
            <a:avLst/>
          </a:prstGeom>
          <a:noFill/>
          <a:ln w="9525" cap="flat" cmpd="sng">
            <a:solidFill>
              <a:srgbClr val="66666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Avoir</a:t>
            </a:r>
            <a:r>
              <a:rPr lang="en-GB" sz="16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To have </a:t>
            </a:r>
            <a:r>
              <a:rPr lang="en-GB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(also use with age)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1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J’ai</a:t>
            </a:r>
            <a:endParaRPr lang="es-ES"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 as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1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</a:t>
            </a: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/elle/</a:t>
            </a:r>
            <a:r>
              <a:rPr lang="es-ES" sz="1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Nous </a:t>
            </a:r>
            <a:r>
              <a:rPr lang="es-ES" sz="1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avons</a:t>
            </a:r>
            <a:endParaRPr lang="es-ES"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1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Vous</a:t>
            </a: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avez</a:t>
            </a:r>
            <a:endParaRPr lang="es-ES"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1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Ils</a:t>
            </a: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/elles </a:t>
            </a:r>
            <a:r>
              <a:rPr lang="es-ES" sz="1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ont</a:t>
            </a:r>
            <a:endParaRPr lang="es-ES"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C339D-5B89-4FC6-8A8A-AE9BBC769F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46381" y="66703"/>
            <a:ext cx="1200970" cy="849086"/>
          </a:xfrm>
          <a:prstGeom prst="rect">
            <a:avLst/>
          </a:prstGeom>
        </p:spPr>
      </p:pic>
      <p:sp>
        <p:nvSpPr>
          <p:cNvPr id="13" name="Google Shape;92;p13">
            <a:extLst>
              <a:ext uri="{FF2B5EF4-FFF2-40B4-BE49-F238E27FC236}">
                <a16:creationId xmlns:a16="http://schemas.microsoft.com/office/drawing/2014/main" id="{D6319890-343F-428F-B453-9DF56371A8DA}"/>
              </a:ext>
            </a:extLst>
          </p:cNvPr>
          <p:cNvSpPr txBox="1"/>
          <p:nvPr/>
        </p:nvSpPr>
        <p:spPr>
          <a:xfrm>
            <a:off x="3936005" y="3602182"/>
            <a:ext cx="1674987" cy="2523738"/>
          </a:xfrm>
          <a:prstGeom prst="rect">
            <a:avLst/>
          </a:prstGeom>
          <a:noFill/>
          <a:ln w="9525" cap="flat" cmpd="sng">
            <a:solidFill>
              <a:srgbClr val="66666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Prendre – to take </a:t>
            </a:r>
            <a:r>
              <a:rPr lang="en-GB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(have with food &amp; drink)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</a:t>
            </a:r>
            <a:r>
              <a:rPr lang="es-ES" sz="1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prends</a:t>
            </a:r>
            <a:endParaRPr lang="es-ES"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 </a:t>
            </a:r>
            <a:r>
              <a:rPr lang="es-ES" sz="1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prends</a:t>
            </a:r>
            <a:endParaRPr lang="es-ES"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1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</a:t>
            </a: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/elle </a:t>
            </a:r>
            <a:r>
              <a:rPr lang="es-ES" sz="1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prend</a:t>
            </a:r>
            <a:endParaRPr lang="es-ES"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Nous </a:t>
            </a:r>
            <a:r>
              <a:rPr lang="es-ES" sz="1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prenons</a:t>
            </a:r>
            <a:endParaRPr lang="es-ES"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1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Vous</a:t>
            </a: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prennez</a:t>
            </a:r>
            <a:endParaRPr lang="es-ES"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1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Ils</a:t>
            </a:r>
            <a:r>
              <a:rPr lang="es-ES" sz="16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prennent</a:t>
            </a:r>
            <a:endParaRPr lang="es-ES" sz="16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4" name="Picture 10" descr="32 French-Speaking Countries Around the World, From North America to Africa  | FluentU French">
            <a:extLst>
              <a:ext uri="{FF2B5EF4-FFF2-40B4-BE49-F238E27FC236}">
                <a16:creationId xmlns:a16="http://schemas.microsoft.com/office/drawing/2014/main" id="{C7513CE4-6A4E-48C6-B15F-A9D5E94FE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36" y="0"/>
            <a:ext cx="1097109" cy="73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mage result for fancophonie">
            <a:extLst>
              <a:ext uri="{FF2B5EF4-FFF2-40B4-BE49-F238E27FC236}">
                <a16:creationId xmlns:a16="http://schemas.microsoft.com/office/drawing/2014/main" id="{24EC76ED-4DDE-4629-BC91-BBB0E49D89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4" t="3317" r="15941" b="3887"/>
          <a:stretch/>
        </p:blipFill>
        <p:spPr bwMode="auto">
          <a:xfrm>
            <a:off x="10821946" y="1143379"/>
            <a:ext cx="654165" cy="69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392</Words>
  <Application>Microsoft Office PowerPoint</Application>
  <PresentationFormat>Widescreen</PresentationFormat>
  <Paragraphs>70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Mrs. D Leonard</dc:creator>
  <cp:lastModifiedBy>Ms. M Vasey</cp:lastModifiedBy>
  <cp:revision>18</cp:revision>
  <dcterms:modified xsi:type="dcterms:W3CDTF">2025-07-03T20:01:29Z</dcterms:modified>
</cp:coreProperties>
</file>