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08788" cy="99409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5000" y="745550"/>
            <a:ext cx="4539400" cy="3727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 descr="Plan Clipart | Free download on ClipArtMag">
            <a:extLst>
              <a:ext uri="{FF2B5EF4-FFF2-40B4-BE49-F238E27FC236}">
                <a16:creationId xmlns:a16="http://schemas.microsoft.com/office/drawing/2014/main" id="{FFAAD56B-DBC9-4DCA-9F79-27567019E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811" y="2815335"/>
            <a:ext cx="1315175" cy="10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t Denis' Primary School">
            <a:extLst>
              <a:ext uri="{FF2B5EF4-FFF2-40B4-BE49-F238E27FC236}">
                <a16:creationId xmlns:a16="http://schemas.microsoft.com/office/drawing/2014/main" id="{541F43FC-3F9A-4A3D-B223-7D1D74C73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12" y="5212130"/>
            <a:ext cx="1177838" cy="97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Google Shape;86;p13"/>
          <p:cNvSpPr txBox="1"/>
          <p:nvPr/>
        </p:nvSpPr>
        <p:spPr>
          <a:xfrm>
            <a:off x="293699" y="678050"/>
            <a:ext cx="3344851" cy="3191423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concepts</a:t>
            </a: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skills</a:t>
            </a:r>
            <a:endParaRPr lang="es-E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Nationalities, languages and where you live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Prepositions with countries and towns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lassic dishes from Francophone countries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xpressions with Avoir e.g I have thirst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plans using the ‘true’ future tense.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412915" y="128490"/>
            <a:ext cx="11485484" cy="387642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 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 ORGANISER: 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monde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francophone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3845935" y="678050"/>
            <a:ext cx="3480140" cy="5582100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dirty="0"/>
          </a:p>
          <a:p>
            <a:pPr fontAlgn="b"/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J'ai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faim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		- I’m hungry</a:t>
            </a:r>
          </a:p>
          <a:p>
            <a:pPr fontAlgn="b"/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J'ai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soif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		- I’m thirsty	 </a:t>
            </a:r>
          </a:p>
          <a:p>
            <a:pPr fontAlgn="b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raison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		- You’re right</a:t>
            </a:r>
          </a:p>
          <a:p>
            <a:pPr fontAlgn="b"/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Ça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l'air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délicieux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. 	- It looks delicious</a:t>
            </a:r>
          </a:p>
          <a:p>
            <a:pPr fontAlgn="b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l'avenir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...		- In the future…</a:t>
            </a:r>
          </a:p>
          <a:p>
            <a:pPr fontAlgn="b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tard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... 		- Later…</a:t>
            </a:r>
            <a:endParaRPr lang="en-GB" i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fontAlgn="b"/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regretterai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rien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I will regret nothing</a:t>
            </a:r>
          </a:p>
          <a:p>
            <a:pPr fontAlgn="b"/>
            <a:endParaRPr b="1" i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Key </a:t>
            </a:r>
            <a:r>
              <a:rPr lang="es-ES" sz="1800" b="1" i="1" u="sng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verbs</a:t>
            </a:r>
            <a:endParaRPr sz="1800" b="1" i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je suis (I am)	je mange (I eat)</a:t>
            </a:r>
            <a:endParaRPr sz="1600" i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j’habite</a:t>
            </a:r>
            <a:r>
              <a:rPr lang="en-GB" sz="1600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(I live)	</a:t>
            </a:r>
            <a:r>
              <a:rPr lang="es-ES" sz="1600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je vais (</a:t>
            </a:r>
            <a:r>
              <a:rPr lang="es-ES" sz="1600" i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I’m</a:t>
            </a:r>
            <a:r>
              <a:rPr lang="es-ES" sz="1600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going</a:t>
            </a:r>
            <a:r>
              <a:rPr lang="es-ES" sz="1600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	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7473761" y="698178"/>
            <a:ext cx="4364939" cy="259699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endParaRPr sz="1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GB" dirty="0"/>
              <a:t>EOY Assessment </a:t>
            </a:r>
          </a:p>
          <a:p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Listening, Reading, Dictation &amp; Writing</a:t>
            </a:r>
          </a:p>
          <a:p>
            <a:pPr lvl="0"/>
            <a:endParaRPr sz="7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s-ES" sz="1800" b="1" u="sng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sz="16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-GB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es de quelle nationalité?</a:t>
            </a:r>
          </a:p>
          <a:p>
            <a:pPr marL="457200" indent="-311150">
              <a:buClr>
                <a:schemeClr val="dk1"/>
              </a:buClr>
              <a:buSzPts val="1300"/>
              <a:buFont typeface="Arial"/>
              <a:buChar char="●"/>
            </a:pPr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Qu’est-ce que tu prends au petit-déjeuner?</a:t>
            </a:r>
          </a:p>
          <a:p>
            <a:pPr marL="457200" indent="-311150">
              <a:buClr>
                <a:schemeClr val="dk1"/>
              </a:buClr>
              <a:buSzPts val="1300"/>
              <a:buFont typeface="Arial"/>
              <a:buChar char="●"/>
            </a:pPr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Qu’est-ce que tu vas prendre?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à </a:t>
            </a:r>
            <a:r>
              <a:rPr lang="es-E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l’avenir</a:t>
            </a: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353250" y="4031391"/>
            <a:ext cx="3285300" cy="2228809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prior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French culture - Francophone countries, languages &amp; traditional foods</a:t>
            </a:r>
          </a:p>
          <a:p>
            <a:pPr>
              <a:buClr>
                <a:schemeClr val="dk1"/>
              </a:buClr>
              <a:buSzPts val="1100"/>
            </a:pPr>
            <a:endParaRPr lang="fr-FR" sz="8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1100"/>
            </a:pPr>
            <a:r>
              <a:rPr lang="fr-FR" sz="1600" dirty="0">
                <a:latin typeface="Calibri"/>
                <a:ea typeface="Calibri"/>
                <a:cs typeface="Calibri"/>
                <a:sym typeface="Calibri"/>
              </a:rPr>
              <a:t>Consecutive verb rule – </a:t>
            </a:r>
          </a:p>
          <a:p>
            <a:pPr>
              <a:buClr>
                <a:schemeClr val="dk1"/>
              </a:buClr>
              <a:buSzPts val="1100"/>
            </a:pPr>
            <a:r>
              <a:rPr lang="fr-FR" sz="1600" dirty="0">
                <a:latin typeface="Calibri"/>
                <a:ea typeface="Calibri"/>
                <a:cs typeface="Calibri"/>
                <a:sym typeface="Calibri"/>
              </a:rPr>
              <a:t>je veux / je voudrais </a:t>
            </a:r>
          </a:p>
          <a:p>
            <a:pPr>
              <a:buClr>
                <a:schemeClr val="dk1"/>
              </a:buClr>
              <a:buSzPts val="1100"/>
            </a:pPr>
            <a:r>
              <a:rPr lang="fr-FR" sz="1600" dirty="0">
                <a:latin typeface="Calibri"/>
                <a:ea typeface="Calibri"/>
                <a:cs typeface="Calibri"/>
                <a:sym typeface="Calibri"/>
              </a:rPr>
              <a:t>+ infinitive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7533460" y="3340530"/>
            <a:ext cx="4305240" cy="2987180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CEIAG Links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Nationalities, Countries &amp; Languages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- Career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Diplomatic Service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e.g., ambassador, embassy staff.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- Skills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Intercultural Communication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– Crucial for fostering international relations and understanding diversity.</a:t>
            </a:r>
          </a:p>
          <a:p>
            <a:endParaRPr lang="en-GB" sz="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Francophone Hospitality, Leisure and Tourism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- Career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 e.g., chef, food critic, travel guides, hotel managers, restaurant staff.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- Skills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: To succeed in these industries you need to be organised, adaptable and helpful. You also need to embrace learning about new cultures.</a:t>
            </a:r>
          </a:p>
          <a:p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5753080" y="3602182"/>
            <a:ext cx="1491423" cy="2523738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Avoir</a:t>
            </a:r>
            <a:r>
              <a:rPr lang="en-GB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To have </a:t>
            </a:r>
            <a:r>
              <a:rPr lang="en-GB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(also use with age)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 as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/elle/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avons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avez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C339D-5B89-4FC6-8A8A-AE9BBC769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6381" y="66703"/>
            <a:ext cx="1200970" cy="849086"/>
          </a:xfrm>
          <a:prstGeom prst="rect">
            <a:avLst/>
          </a:prstGeom>
        </p:spPr>
      </p:pic>
      <p:sp>
        <p:nvSpPr>
          <p:cNvPr id="13" name="Google Shape;92;p13">
            <a:extLst>
              <a:ext uri="{FF2B5EF4-FFF2-40B4-BE49-F238E27FC236}">
                <a16:creationId xmlns:a16="http://schemas.microsoft.com/office/drawing/2014/main" id="{D6319890-343F-428F-B453-9DF56371A8DA}"/>
              </a:ext>
            </a:extLst>
          </p:cNvPr>
          <p:cNvSpPr txBox="1"/>
          <p:nvPr/>
        </p:nvSpPr>
        <p:spPr>
          <a:xfrm>
            <a:off x="3936005" y="3602182"/>
            <a:ext cx="1674987" cy="2523738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Prendre – to take </a:t>
            </a:r>
            <a:r>
              <a:rPr lang="en-GB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(have with food &amp; drink)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prenons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prennez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prennent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4" name="Picture 10" descr="32 French-Speaking Countries Around the World, From North America to Africa  | FluentU French">
            <a:extLst>
              <a:ext uri="{FF2B5EF4-FFF2-40B4-BE49-F238E27FC236}">
                <a16:creationId xmlns:a16="http://schemas.microsoft.com/office/drawing/2014/main" id="{C7513CE4-6A4E-48C6-B15F-A9D5E94FE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6" y="0"/>
            <a:ext cx="1097109" cy="73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mage result for fancophonie">
            <a:extLst>
              <a:ext uri="{FF2B5EF4-FFF2-40B4-BE49-F238E27FC236}">
                <a16:creationId xmlns:a16="http://schemas.microsoft.com/office/drawing/2014/main" id="{24EC76ED-4DDE-4629-BC91-BBB0E49D8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4" t="3317" r="15941" b="3887"/>
          <a:stretch/>
        </p:blipFill>
        <p:spPr bwMode="auto">
          <a:xfrm>
            <a:off x="10821946" y="1143379"/>
            <a:ext cx="654165" cy="69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346</Words>
  <Application>Microsoft Office PowerPoint</Application>
  <PresentationFormat>Widescreen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D Leonard</dc:creator>
  <cp:lastModifiedBy>Ms. M Vasey</cp:lastModifiedBy>
  <cp:revision>19</cp:revision>
  <dcterms:modified xsi:type="dcterms:W3CDTF">2026-06-29T12:40:48Z</dcterms:modified>
</cp:coreProperties>
</file>