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08788" cy="99409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5000" y="745550"/>
            <a:ext cx="4539400" cy="3727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875" y="4721925"/>
            <a:ext cx="5447000" cy="44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0875" y="4721925"/>
            <a:ext cx="5447000" cy="44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l="10897" r="11317"/>
          <a:stretch/>
        </p:blipFill>
        <p:spPr>
          <a:xfrm>
            <a:off x="4500775" y="5714550"/>
            <a:ext cx="1226448" cy="1050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836290">
            <a:off x="3331681" y="5583707"/>
            <a:ext cx="507666" cy="103513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293700" y="678050"/>
            <a:ext cx="3839700" cy="3434400"/>
          </a:xfrm>
          <a:prstGeom prst="rect">
            <a:avLst/>
          </a:prstGeom>
          <a:noFill/>
          <a:ln w="38100" cap="flat" cmpd="sng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concepts and skills</a:t>
            </a:r>
            <a:endParaRPr dirty="0"/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make comparisons (plus/moins que + adjectives)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use the consecutive verb rule with a number of verbs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use adverbs of frequency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listen and read passages, identifying relevant information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translate / write extended passages and recognise future intentions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353257" y="59062"/>
            <a:ext cx="11485484" cy="387642"/>
          </a:xfrm>
          <a:prstGeom prst="rect">
            <a:avLst/>
          </a:prstGeom>
          <a:noFill/>
          <a:ln w="57150" cap="flat" cmpd="sng">
            <a:solidFill>
              <a:srgbClr val="FFFF00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r>
              <a:rPr lang="es-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</a:t>
            </a:r>
            <a:r>
              <a:rPr lang="es-ES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</a:t>
            </a:r>
            <a:r>
              <a:rPr lang="es-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 </a:t>
            </a: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ORGANISER: </a:t>
            </a:r>
            <a:r>
              <a:rPr lang="es-ES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Moi</a:t>
            </a:r>
            <a:r>
              <a:rPr lang="es-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mon avenir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4450175" y="678050"/>
            <a:ext cx="3368700" cy="5853378"/>
          </a:xfrm>
          <a:prstGeom prst="rect">
            <a:avLst/>
          </a:prstGeom>
          <a:noFill/>
          <a:ln w="38100" cap="flat" cmpd="sng">
            <a:solidFill>
              <a:srgbClr val="92D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vocabulary </a:t>
            </a:r>
            <a:endParaRPr sz="1600"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C'est quelqu'un qui est …</a:t>
            </a:r>
            <a:endParaRPr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m’inspire parce qu’il est…</a:t>
            </a:r>
            <a:endParaRPr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highlight>
                  <a:schemeClr val="lt1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Je suis plus / moins … que	</a:t>
            </a:r>
            <a:endParaRPr b="1" dirty="0">
              <a:solidFill>
                <a:schemeClr val="dk1"/>
              </a:solidFill>
              <a:highlight>
                <a:schemeClr val="lt1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highlight>
                  <a:schemeClr val="lt1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Je voudrais être plus / moins ….</a:t>
            </a:r>
            <a:endParaRPr b="1" dirty="0">
              <a:solidFill>
                <a:schemeClr val="dk1"/>
              </a:solidFill>
              <a:highlight>
                <a:schemeClr val="lt1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 que j'aime chez.....c'est qu'il/elle ne juge pas ses amis</a:t>
            </a:r>
            <a:endParaRPr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highlight>
                  <a:schemeClr val="lt1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Mon truc / Ma passion, c’est…</a:t>
            </a:r>
            <a:endParaRPr b="1" dirty="0">
              <a:solidFill>
                <a:schemeClr val="dk1"/>
              </a:solidFill>
              <a:highlight>
                <a:schemeClr val="lt1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veux être …</a:t>
            </a:r>
            <a:endParaRPr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l’avenir, je veux…</a:t>
            </a:r>
            <a:endParaRPr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J’ai l’intention de…</a:t>
            </a:r>
            <a:endParaRPr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ES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 faire ça, il faut…</a:t>
            </a:r>
            <a:endParaRPr b="1" i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i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1" i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verbs</a:t>
            </a:r>
            <a:endParaRPr sz="1600" b="1" i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faut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voudrais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vais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i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8076099" y="639286"/>
            <a:ext cx="3822300" cy="3712314"/>
          </a:xfrm>
          <a:prstGeom prst="rect">
            <a:avLst/>
          </a:prstGeom>
          <a:noFill/>
          <a:ln w="38100" cap="flat" cmpd="sng">
            <a:solidFill>
              <a:srgbClr val="00B0F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Assessment</a:t>
            </a: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GB" sz="1600" dirty="0"/>
              <a:t>Mid-year assessment </a:t>
            </a:r>
            <a:r>
              <a:rPr lang="en-GB" sz="1600" dirty="0">
                <a:sym typeface="Wingdings" panose="05000000000000000000" pitchFamily="2" charset="2"/>
              </a:rPr>
              <a:t></a:t>
            </a:r>
            <a:r>
              <a:rPr lang="en-GB" sz="1600" dirty="0"/>
              <a:t>Listening, Reading &amp; Dictation</a:t>
            </a:r>
          </a:p>
          <a:p>
            <a:pPr lvl="0"/>
            <a:r>
              <a:rPr lang="en-GB" sz="1600" dirty="0"/>
              <a:t>End of Topic </a:t>
            </a:r>
            <a:r>
              <a:rPr lang="en-GB" sz="1600" dirty="0" err="1"/>
              <a:t>Assessment</a:t>
            </a:r>
            <a:r>
              <a:rPr lang="en-GB" sz="1600" dirty="0" err="1">
                <a:sym typeface="Wingdings" panose="05000000000000000000" pitchFamily="2" charset="2"/>
              </a:rPr>
              <a:t></a:t>
            </a:r>
            <a:r>
              <a:rPr lang="en-GB" sz="1600" dirty="0" err="1"/>
              <a:t>Listening</a:t>
            </a:r>
            <a:r>
              <a:rPr lang="en-GB" sz="1600" dirty="0"/>
              <a:t>, Reading &amp; Translation (including Grammar Assessment)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questions</a:t>
            </a:r>
            <a:endParaRPr sz="1800" b="1" u="sng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1" u="sng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895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+mj-lt"/>
              <a:buAutoNum type="arabicPeriod"/>
            </a:pPr>
            <a:r>
              <a:rPr lang="es-ES" sz="1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C’est quoi, un modèle?</a:t>
            </a:r>
            <a:endParaRPr sz="1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895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+mj-lt"/>
              <a:buAutoNum type="arabicPeriod"/>
            </a:pPr>
            <a:r>
              <a:rPr lang="es-ES" sz="1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 est plus sympa?</a:t>
            </a:r>
            <a:endParaRPr sz="1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895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+mj-lt"/>
              <a:buAutoNum type="arabicPeriod"/>
            </a:pPr>
            <a:r>
              <a:rPr lang="es-ES" sz="1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C’est quoi, un bon ami?</a:t>
            </a:r>
            <a:endParaRPr sz="1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895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+mj-lt"/>
              <a:buAutoNum type="arabicPeriod"/>
            </a:pPr>
            <a:r>
              <a:rPr lang="es-ES" sz="1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 veux faire quoi, comme boulot?</a:t>
            </a:r>
            <a:endParaRPr sz="1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8895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+mj-lt"/>
              <a:buAutoNum type="arabicPeriod"/>
            </a:pPr>
            <a:r>
              <a:rPr lang="es-ES" sz="1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 veux faire quoi, à l’avenir?</a:t>
            </a:r>
            <a:endParaRPr sz="1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293700" y="4270558"/>
            <a:ext cx="3839700" cy="2260869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Links to prior learning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Grammar - infinitives, negatives (ne…pas), avoir &amp; etre conjugation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8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Personal details (age, descriptions etc.)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6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French culture - Francophone flags /  general knowledge</a:t>
            </a:r>
            <a:endParaRPr sz="16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8045800" y="4544181"/>
            <a:ext cx="3792900" cy="1987247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CEIAG Links</a:t>
            </a:r>
            <a:endParaRPr sz="1800" dirty="0"/>
          </a:p>
          <a:p>
            <a:endParaRPr lang="es-ES" sz="2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EMPLOYABILITY SKILLS:</a:t>
            </a:r>
          </a:p>
          <a:p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Raising aspirations: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Aiming high for my future success.</a:t>
            </a:r>
          </a:p>
          <a:p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Considering future options: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Thinking about post-16 options</a:t>
            </a:r>
          </a:p>
          <a:p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 reflection: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Thinking about my skills and my choices.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6179496" y="4271766"/>
            <a:ext cx="1467352" cy="1908184"/>
          </a:xfrm>
          <a:prstGeom prst="rect">
            <a:avLst/>
          </a:prstGeom>
          <a:noFill/>
          <a:ln w="9525" cap="flat" cmpd="sng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vouloir</a:t>
            </a:r>
            <a:endParaRPr sz="16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veux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 veux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il/elle veut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nous voulons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voulez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ils/elles veulent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05214" y="2216021"/>
            <a:ext cx="1256360" cy="12484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82C339D-5B89-4FC6-8A8A-AE9BBC769F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46381" y="66703"/>
            <a:ext cx="1200970" cy="84908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9335182-F15D-4EC4-80B8-7BE54CA612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95085" y="3184890"/>
            <a:ext cx="1085669" cy="10856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287</Words>
  <Application>Microsoft Office PowerPoint</Application>
  <PresentationFormat>Widescreen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Ms. M Vasey</cp:lastModifiedBy>
  <cp:revision>8</cp:revision>
  <dcterms:modified xsi:type="dcterms:W3CDTF">2025-07-03T19:43:00Z</dcterms:modified>
</cp:coreProperties>
</file>