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2192000" cy="6858000"/>
  <p:notesSz cx="6808788" cy="994092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46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35000" y="745550"/>
            <a:ext cx="4539400" cy="3727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0875" y="4721925"/>
            <a:ext cx="5447000" cy="44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0875" y="4721925"/>
            <a:ext cx="5447000" cy="447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/>
          <p:cNvPicPr preferRelativeResize="0"/>
          <p:nvPr/>
        </p:nvPicPr>
        <p:blipFill rotWithShape="1">
          <a:blip r:embed="rId3">
            <a:alphaModFix/>
          </a:blip>
          <a:srcRect l="10897" r="11317"/>
          <a:stretch/>
        </p:blipFill>
        <p:spPr>
          <a:xfrm>
            <a:off x="4500775" y="5714550"/>
            <a:ext cx="1226448" cy="1050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36290">
            <a:off x="3331681" y="5583707"/>
            <a:ext cx="507666" cy="103513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293700" y="678050"/>
            <a:ext cx="3839700" cy="3434400"/>
          </a:xfrm>
          <a:prstGeom prst="rect">
            <a:avLst/>
          </a:prstGeom>
          <a:noFill/>
          <a:ln w="38100" cap="flat" cmpd="sng">
            <a:solidFill>
              <a:srgbClr val="7030A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New concepts and skills</a:t>
            </a:r>
            <a:endParaRPr dirty="0"/>
          </a:p>
          <a:p>
            <a:pPr marL="285750" marR="0" lvl="0" indent="-2730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-"/>
            </a:pPr>
            <a:r>
              <a:rPr lang="es-E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Comparatives (plus/moins que + adjectives)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730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-"/>
            </a:pPr>
            <a:r>
              <a:rPr lang="es-E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Consecutive verb rule with a number of verbs 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730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-"/>
            </a:pPr>
            <a:r>
              <a:rPr lang="es-E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Adverbs of frequency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730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-"/>
            </a:pPr>
            <a:r>
              <a:rPr lang="es-E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Listen and read passages, identifying relevant information 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730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-"/>
            </a:pPr>
            <a:r>
              <a:rPr lang="es-E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Translate / write extended passages and recognise future intentions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3"/>
          <p:cNvSpPr/>
          <p:nvPr/>
        </p:nvSpPr>
        <p:spPr>
          <a:xfrm>
            <a:off x="353257" y="59062"/>
            <a:ext cx="11485484" cy="387642"/>
          </a:xfrm>
          <a:prstGeom prst="rect">
            <a:avLst/>
          </a:prstGeom>
          <a:noFill/>
          <a:ln w="57150" cap="flat" cmpd="sng">
            <a:solidFill>
              <a:srgbClr val="FFFF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</a:t>
            </a:r>
            <a:r>
              <a:rPr lang="es-E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 </a:t>
            </a:r>
            <a:r>
              <a:rPr lang="es-ES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Topic</a:t>
            </a:r>
            <a:r>
              <a:rPr lang="es-E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 </a:t>
            </a:r>
            <a:r>
              <a:rPr lang="es-E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KNOWLEDGE ORGANISER: </a:t>
            </a:r>
            <a:r>
              <a:rPr lang="es-ES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Moi</a:t>
            </a:r>
            <a:r>
              <a:rPr lang="es-E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mon avenir</a:t>
            </a:r>
            <a:endParaRPr sz="24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3"/>
          <p:cNvSpPr/>
          <p:nvPr/>
        </p:nvSpPr>
        <p:spPr>
          <a:xfrm>
            <a:off x="4450175" y="678050"/>
            <a:ext cx="3368700" cy="5853378"/>
          </a:xfrm>
          <a:prstGeom prst="rect">
            <a:avLst/>
          </a:prstGeom>
          <a:noFill/>
          <a:ln w="38100" cap="flat" cmpd="sng">
            <a:solidFill>
              <a:srgbClr val="92D05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New vocabulary </a:t>
            </a:r>
            <a:endParaRPr sz="1600"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 b="1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C'est quelqu'un qui est …</a:t>
            </a:r>
            <a:endParaRPr b="1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 b="1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m’inspire parce qu’il est…</a:t>
            </a:r>
            <a:endParaRPr b="1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 b="1" dirty="0">
                <a:solidFill>
                  <a:schemeClr val="dk1"/>
                </a:solidFill>
                <a:highlight>
                  <a:schemeClr val="lt1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Je suis plus / moins … que	</a:t>
            </a:r>
            <a:endParaRPr b="1" dirty="0">
              <a:solidFill>
                <a:schemeClr val="dk1"/>
              </a:solidFill>
              <a:highlight>
                <a:schemeClr val="lt1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 b="1" dirty="0">
                <a:solidFill>
                  <a:schemeClr val="dk1"/>
                </a:solidFill>
                <a:highlight>
                  <a:schemeClr val="lt1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Je voudrais être plus / moins ….</a:t>
            </a:r>
            <a:endParaRPr b="1" dirty="0">
              <a:solidFill>
                <a:schemeClr val="dk1"/>
              </a:solidFill>
              <a:highlight>
                <a:schemeClr val="lt1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 b="1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 que j'aime chez.....c'est qu'il/elle ne juge pas ses amis</a:t>
            </a:r>
            <a:endParaRPr b="1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 b="1" dirty="0">
                <a:solidFill>
                  <a:schemeClr val="dk1"/>
                </a:solidFill>
                <a:highlight>
                  <a:schemeClr val="lt1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Mon truc / Ma passion, c’est…</a:t>
            </a:r>
            <a:endParaRPr b="1" dirty="0">
              <a:solidFill>
                <a:schemeClr val="dk1"/>
              </a:solidFill>
              <a:highlight>
                <a:schemeClr val="lt1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 b="1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 veux être …</a:t>
            </a:r>
            <a:endParaRPr b="1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 b="1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À l’avenir, je veux…</a:t>
            </a:r>
            <a:endParaRPr b="1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 b="1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J’ai l’intention de…</a:t>
            </a:r>
            <a:endParaRPr b="1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 b="1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Pour faire ça, il faut…</a:t>
            </a:r>
            <a:endParaRPr b="1" i="1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b="1" i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1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Key verbs</a:t>
            </a:r>
            <a:endParaRPr sz="1600" b="1" i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faut</a:t>
            </a:r>
            <a:endParaRPr sz="16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voudrais</a:t>
            </a:r>
            <a:endParaRPr sz="16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vais</a:t>
            </a:r>
            <a:endParaRPr sz="16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i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i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3"/>
          <p:cNvSpPr/>
          <p:nvPr/>
        </p:nvSpPr>
        <p:spPr>
          <a:xfrm>
            <a:off x="8076099" y="639286"/>
            <a:ext cx="3822300" cy="3712314"/>
          </a:xfrm>
          <a:prstGeom prst="rect">
            <a:avLst/>
          </a:prstGeom>
          <a:noFill/>
          <a:ln w="38100" cap="flat" cmpd="sng">
            <a:solidFill>
              <a:srgbClr val="00B0F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Assessment</a:t>
            </a:r>
            <a:endParaRPr sz="1800" b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b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en-GB" sz="1600" dirty="0"/>
              <a:t>Mid-year Assessment </a:t>
            </a:r>
            <a:r>
              <a:rPr lang="en-GB" sz="1600" dirty="0">
                <a:sym typeface="Wingdings" panose="05000000000000000000" pitchFamily="2" charset="2"/>
              </a:rPr>
              <a:t> </a:t>
            </a:r>
            <a:r>
              <a:rPr lang="en-GB" sz="1600" dirty="0"/>
              <a:t>Listening, Reading &amp; Dictation</a:t>
            </a:r>
          </a:p>
          <a:p>
            <a:pPr lvl="0"/>
            <a:r>
              <a:rPr lang="en-GB" sz="1600" dirty="0"/>
              <a:t>End of Topic Assessment </a:t>
            </a:r>
            <a:r>
              <a:rPr lang="en-GB" sz="1600" dirty="0">
                <a:sym typeface="Wingdings" panose="05000000000000000000" pitchFamily="2" charset="2"/>
              </a:rPr>
              <a:t> </a:t>
            </a:r>
            <a:r>
              <a:rPr lang="en-GB" sz="1600" dirty="0"/>
              <a:t>Listening, Reading &amp; Translation (including Grammar Assessment)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u="sng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questions</a:t>
            </a:r>
            <a:endParaRPr sz="1800" b="1" u="sng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 b="1" u="sng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8895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+mj-lt"/>
              <a:buAutoNum type="arabicPeriod"/>
            </a:pPr>
            <a:r>
              <a:rPr lang="es-ES" sz="16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C’est quoi, un modèle?</a:t>
            </a:r>
            <a:endParaRPr sz="1600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8895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+mj-lt"/>
              <a:buAutoNum type="arabicPeriod"/>
            </a:pPr>
            <a:r>
              <a:rPr lang="es-ES" sz="16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Qui est plus sympa?</a:t>
            </a:r>
            <a:endParaRPr sz="1600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8895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+mj-lt"/>
              <a:buAutoNum type="arabicPeriod"/>
            </a:pPr>
            <a:r>
              <a:rPr lang="es-ES" sz="16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C’est quoi, un bon ami?</a:t>
            </a:r>
            <a:endParaRPr sz="1600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8895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+mj-lt"/>
              <a:buAutoNum type="arabicPeriod"/>
            </a:pPr>
            <a:r>
              <a:rPr lang="es-ES" sz="16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 veux faire quoi, comme boulot?</a:t>
            </a:r>
            <a:endParaRPr sz="1600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8895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+mj-lt"/>
              <a:buAutoNum type="arabicPeriod"/>
            </a:pPr>
            <a:r>
              <a:rPr lang="es-ES" sz="16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 veux faire quoi, à l’avenir?</a:t>
            </a:r>
            <a:endParaRPr sz="1600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b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b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3"/>
          <p:cNvSpPr/>
          <p:nvPr/>
        </p:nvSpPr>
        <p:spPr>
          <a:xfrm>
            <a:off x="293700" y="4270558"/>
            <a:ext cx="3839700" cy="2260869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u="sng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Links to prior learning</a:t>
            </a: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Grammar - infinitives, negatives (ne…pas), avoir &amp; etre conjugation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ES" sz="800" dirty="0"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Personal details (age, descriptions etc.)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French culture - Francophone flags /  general knowledge</a:t>
            </a:r>
            <a:endParaRPr sz="1600" dirty="0"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91" name="Google Shape;91;p13"/>
          <p:cNvSpPr/>
          <p:nvPr/>
        </p:nvSpPr>
        <p:spPr>
          <a:xfrm>
            <a:off x="8045800" y="4544181"/>
            <a:ext cx="3792900" cy="1987247"/>
          </a:xfrm>
          <a:prstGeom prst="rect">
            <a:avLst/>
          </a:prstGeom>
          <a:noFill/>
          <a:ln w="38100" cap="flat" cmpd="sng">
            <a:solidFill>
              <a:srgbClr val="00B05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CEIAG Links</a:t>
            </a:r>
            <a:endParaRPr sz="1800" dirty="0"/>
          </a:p>
          <a:p>
            <a:endParaRPr lang="es-ES" sz="200" b="1" u="sn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s-ES" b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EMPLOYABILITY SKILLS:</a:t>
            </a:r>
          </a:p>
          <a:p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GB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Raising aspirations: </a:t>
            </a:r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Aiming high for my future success.</a:t>
            </a:r>
          </a:p>
          <a:p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GB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Considering future options: </a:t>
            </a:r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Thinking about post-16 options</a:t>
            </a:r>
          </a:p>
          <a:p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GB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Self reflection: </a:t>
            </a:r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Thinking about my skills and my choices.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3"/>
          <p:cNvSpPr txBox="1"/>
          <p:nvPr/>
        </p:nvSpPr>
        <p:spPr>
          <a:xfrm>
            <a:off x="6179496" y="4271766"/>
            <a:ext cx="1467352" cy="1908184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vouloir</a:t>
            </a:r>
            <a:endParaRPr sz="1600" b="1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veux</a:t>
            </a:r>
            <a:endParaRPr sz="16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 veux</a:t>
            </a:r>
            <a:endParaRPr sz="16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il/elle veut</a:t>
            </a:r>
            <a:endParaRPr sz="16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nous voulons</a:t>
            </a:r>
            <a:endParaRPr sz="16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vous voulez</a:t>
            </a:r>
            <a:endParaRPr sz="16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ils/elles veulent</a:t>
            </a:r>
            <a:endParaRPr sz="16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3" name="Google Shape;93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505214" y="2216021"/>
            <a:ext cx="1256360" cy="1248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82C339D-5B89-4FC6-8A8A-AE9BBC769F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46381" y="66703"/>
            <a:ext cx="1200970" cy="84908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9335182-F15D-4EC4-80B8-7BE54CA612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95085" y="3184890"/>
            <a:ext cx="1085669" cy="108566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278</Words>
  <Application>Microsoft Office PowerPoint</Application>
  <PresentationFormat>Widescreen</PresentationFormat>
  <Paragraphs>65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Ms. M Vasey</dc:creator>
  <cp:lastModifiedBy>Ms. M Vasey</cp:lastModifiedBy>
  <cp:revision>9</cp:revision>
  <dcterms:modified xsi:type="dcterms:W3CDTF">2026-06-29T12:34:45Z</dcterms:modified>
</cp:coreProperties>
</file>