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7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724517-B1AF-43ED-B4B0-76F6E4C944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667E02-DB69-415B-BE5E-52E6EE94AD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D8EF31-673F-4562-9C74-2CF0A97B7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285AC-5D81-4B02-98C0-D15B422F143C}" type="datetimeFigureOut">
              <a:rPr lang="fr-FR" smtClean="0"/>
              <a:t>03/07/2025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5025FB-D3E7-4AE5-A269-1B3EDC32C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4E6D55-C37B-4553-B99F-32CE127D0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04B6A-AA4C-4812-8537-E40F48CA11F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9767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F683D-C41F-4EA8-A0F1-89FE18B0F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187370-AC02-4819-A0A8-E51834561D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E52E3B-7FB6-4B39-9122-496873A82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285AC-5D81-4B02-98C0-D15B422F143C}" type="datetimeFigureOut">
              <a:rPr lang="fr-FR" smtClean="0"/>
              <a:t>03/07/2025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D45ABC-CCBA-4001-A317-493B7DDD1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1F3305-6D60-40C0-8CE9-D53D1DFF9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04B6A-AA4C-4812-8537-E40F48CA11F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8426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59F54B-F087-41D9-8EE1-4EA638EFD5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68B340-72E3-4F88-8539-D7288FAADE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B70773-31DA-4C6A-BA11-3F0AEDC01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285AC-5D81-4B02-98C0-D15B422F143C}" type="datetimeFigureOut">
              <a:rPr lang="fr-FR" smtClean="0"/>
              <a:t>03/07/2025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E0909F-8F06-4B95-A54D-8E89C0FC2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EC03BD-21A7-4C54-853D-2D3822016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04B6A-AA4C-4812-8537-E40F48CA11F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3599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1C122-FC58-460D-83B4-93601EC4D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A046F6-E7F9-4C22-B82A-DF135E91EC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C94754-73C6-47FE-A3B2-EC60C06C4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285AC-5D81-4B02-98C0-D15B422F143C}" type="datetimeFigureOut">
              <a:rPr lang="fr-FR" smtClean="0"/>
              <a:t>03/07/2025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5A0CF6-2A22-4BDD-B3F0-1C8292A63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7A00E5-E15E-49C5-946A-16D566872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04B6A-AA4C-4812-8537-E40F48CA11F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5028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F63AE0-16F8-4FA2-BBD9-6DCB8F6F7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52E4BC-56B1-4437-9F18-AA81ADD1D2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150A0A-EEAC-4977-8FD4-317F758DF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285AC-5D81-4B02-98C0-D15B422F143C}" type="datetimeFigureOut">
              <a:rPr lang="fr-FR" smtClean="0"/>
              <a:t>03/07/2025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B83DC5-75BE-4B1E-A472-73BDACCB7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62EF1-EE0A-477D-89B3-D3EA10413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04B6A-AA4C-4812-8537-E40F48CA11F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8734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087F3C-EFC7-438E-BC83-5DACD1A2B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4594BB-DFF0-4B03-AE27-2DF2AF5E5C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9EE409-5EE2-4E9E-9723-59146B16B3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6B944D-2740-4BA4-AEB8-736A06C1B0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285AC-5D81-4B02-98C0-D15B422F143C}" type="datetimeFigureOut">
              <a:rPr lang="fr-FR" smtClean="0"/>
              <a:t>03/07/2025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7E3315-5740-4E61-AAC1-37A788445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C1D503-34B2-47CB-93F7-49BA94A5B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04B6A-AA4C-4812-8537-E40F48CA11F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4569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CE72AA-4714-4C48-B204-8632F9688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3E893E-52CC-497B-A31A-30A7E62B17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992505-283C-4390-90A1-B2FB90BED4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7EE13A-C045-4AF0-9D17-4D196CA81C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632246-76FE-49E1-9A0B-FAAD1C2730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250094-EE97-46A5-BDAD-37140CCCB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285AC-5D81-4B02-98C0-D15B422F143C}" type="datetimeFigureOut">
              <a:rPr lang="fr-FR" smtClean="0"/>
              <a:t>03/07/2025</a:t>
            </a:fld>
            <a:endParaRPr lang="fr-F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C91FBA-F7F1-47A6-90D6-EBCBEC69F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ED17C59-157B-4117-B282-2F44C7D88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04B6A-AA4C-4812-8537-E40F48CA11F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3259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5D928-BBCC-48AA-835C-9A1B0EED7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51E1E8-AFF6-4E7D-8350-C30DF29C8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285AC-5D81-4B02-98C0-D15B422F143C}" type="datetimeFigureOut">
              <a:rPr lang="fr-FR" smtClean="0"/>
              <a:t>03/07/2025</a:t>
            </a:fld>
            <a:endParaRPr lang="fr-F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6BA8EB-9B52-4B5A-B4EA-4F20184DE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21F162-1D8E-4DAB-B451-E86D98031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04B6A-AA4C-4812-8537-E40F48CA11F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2685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27F21AD-FF63-4EAD-A261-DE19D07B6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285AC-5D81-4B02-98C0-D15B422F143C}" type="datetimeFigureOut">
              <a:rPr lang="fr-FR" smtClean="0"/>
              <a:t>03/07/2025</a:t>
            </a:fld>
            <a:endParaRPr lang="fr-F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4D28C29-67E0-4DE1-896E-8458985DF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DEFA86-A0AF-4017-A7F3-DDF6E5B20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04B6A-AA4C-4812-8537-E40F48CA11F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6290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919DE-FF58-4642-A454-63AC6EEC9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AEFA42-33B8-4D3E-85B9-78595F9010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CD52D8-2AC7-47CB-BE75-7940A169A4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CFCAAA-9042-4916-AA01-950B449372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285AC-5D81-4B02-98C0-D15B422F143C}" type="datetimeFigureOut">
              <a:rPr lang="fr-FR" smtClean="0"/>
              <a:t>03/07/2025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1DD407-8A18-439B-9EE0-120D54F74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212FA2-B52F-40CF-AA57-B5ADEDF2C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04B6A-AA4C-4812-8537-E40F48CA11F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3552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534C20-51EB-4894-AA6C-58E637FB9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7D9A86-8CF2-4384-AAE8-7DBFEB42B0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01F638-14A7-42BD-8C08-F515195E92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FB67E1-95B1-4D69-BABC-D9FC36BC2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285AC-5D81-4B02-98C0-D15B422F143C}" type="datetimeFigureOut">
              <a:rPr lang="fr-FR" smtClean="0"/>
              <a:t>03/07/2025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4E5838-81C9-4779-A7EF-A52B3B43B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9F4250-2400-40D2-8884-2334E504B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04B6A-AA4C-4812-8537-E40F48CA11F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2744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33E5347-6B6F-4255-8EC3-656205005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DC6490-75DC-4BDF-8B5C-07557C6D9E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47543E-12E3-4EAC-849E-6758D2DC82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E285AC-5D81-4B02-98C0-D15B422F143C}" type="datetimeFigureOut">
              <a:rPr lang="fr-FR" smtClean="0"/>
              <a:t>03/07/2025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C14C0-08A8-4EDD-8AC2-C3F80F3EF9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239282-5CDD-4EC9-A33B-5D491491B6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04B6A-AA4C-4812-8537-E40F48CA11F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9843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13" Type="http://schemas.openxmlformats.org/officeDocument/2006/relationships/hyperlink" Target="https://localwiki.org/bloomington-normal/Daycare_by_Dawn/_files/Daycare%20Image.png/_info/" TargetMode="External"/><Relationship Id="rId3" Type="http://schemas.openxmlformats.org/officeDocument/2006/relationships/hyperlink" Target="http://marmorkrebs.blogspot.com/2011_07_01_archive.html" TargetMode="External"/><Relationship Id="rId7" Type="http://schemas.openxmlformats.org/officeDocument/2006/relationships/image" Target="../media/image4.png"/><Relationship Id="rId12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freepngimg.com/png/23731-school-clipart" TargetMode="External"/><Relationship Id="rId11" Type="http://schemas.openxmlformats.org/officeDocument/2006/relationships/hyperlink" Target="https://openclipart.org/detail/153631/penholder-by-chrisdesign" TargetMode="External"/><Relationship Id="rId5" Type="http://schemas.openxmlformats.org/officeDocument/2006/relationships/image" Target="../media/image3.png"/><Relationship Id="rId10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openxmlformats.org/officeDocument/2006/relationships/hyperlink" Target="https://www.publicdomainpictures.net/en/view-image.php?image=283978&amp;picture=school-clip-art-backgroun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0A58355-80BE-4CB4-A27E-0E819CFD5FC9}"/>
              </a:ext>
            </a:extLst>
          </p:cNvPr>
          <p:cNvSpPr txBox="1"/>
          <p:nvPr/>
        </p:nvSpPr>
        <p:spPr>
          <a:xfrm>
            <a:off x="207301" y="678061"/>
            <a:ext cx="2970906" cy="4185761"/>
          </a:xfrm>
          <a:prstGeom prst="rect">
            <a:avLst/>
          </a:prstGeom>
          <a:noFill/>
          <a:ln w="38100" cmpd="sng">
            <a:solidFill>
              <a:srgbClr val="7030A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tabLst>
                <a:tab pos="714375" algn="l"/>
              </a:tabLst>
            </a:pPr>
            <a:r>
              <a:rPr lang="en-US" b="1" u="sng" dirty="0"/>
              <a:t>New concepts and skills</a:t>
            </a:r>
          </a:p>
          <a:p>
            <a:pPr marL="285750" indent="-285750">
              <a:buFontTx/>
              <a:buChar char="-"/>
            </a:pPr>
            <a:r>
              <a:rPr lang="en-GB" dirty="0"/>
              <a:t>School subjects</a:t>
            </a:r>
          </a:p>
          <a:p>
            <a:pPr marL="285750" indent="-285750">
              <a:buFontTx/>
              <a:buChar char="-"/>
            </a:pPr>
            <a:r>
              <a:rPr lang="en-GB" dirty="0"/>
              <a:t>The verb faire = to do</a:t>
            </a:r>
          </a:p>
          <a:p>
            <a:pPr marL="285750" indent="-285750">
              <a:buFontTx/>
              <a:buChar char="-"/>
            </a:pPr>
            <a:r>
              <a:rPr lang="en-GB" dirty="0"/>
              <a:t>The partitive articles </a:t>
            </a:r>
            <a:r>
              <a:rPr lang="fr-FR" dirty="0"/>
              <a:t>du, de la, de l', des (</a:t>
            </a:r>
            <a:r>
              <a:rPr lang="fr-FR" dirty="0" err="1"/>
              <a:t>some</a:t>
            </a:r>
            <a:r>
              <a:rPr lang="fr-FR" dirty="0"/>
              <a:t>)</a:t>
            </a:r>
            <a:endParaRPr lang="en-GB" dirty="0"/>
          </a:p>
          <a:p>
            <a:pPr marL="285750" indent="-285750">
              <a:buFontTx/>
              <a:buChar char="-"/>
            </a:pPr>
            <a:r>
              <a:rPr lang="en-GB" dirty="0"/>
              <a:t>Reasons for likes &amp; dislikes (Teacher personality)</a:t>
            </a:r>
          </a:p>
          <a:p>
            <a:pPr marL="285750" indent="-285750">
              <a:buFontTx/>
              <a:buChar char="-"/>
            </a:pPr>
            <a:r>
              <a:rPr lang="en-GB" dirty="0"/>
              <a:t>Il y a + school facilities</a:t>
            </a:r>
          </a:p>
          <a:p>
            <a:pPr marL="285750" indent="-285750">
              <a:buFontTx/>
              <a:buChar char="-"/>
            </a:pPr>
            <a:r>
              <a:rPr lang="en-GB" dirty="0"/>
              <a:t>The verb </a:t>
            </a:r>
            <a:r>
              <a:rPr lang="en-GB" dirty="0" err="1"/>
              <a:t>aller</a:t>
            </a:r>
            <a:r>
              <a:rPr lang="en-GB" dirty="0"/>
              <a:t> = to go</a:t>
            </a:r>
          </a:p>
          <a:p>
            <a:pPr marL="285750" indent="-285750">
              <a:buFontTx/>
              <a:buChar char="-"/>
            </a:pPr>
            <a:r>
              <a:rPr lang="fr-FR" dirty="0"/>
              <a:t>à + the </a:t>
            </a:r>
            <a:r>
              <a:rPr lang="fr-FR" dirty="0" err="1"/>
              <a:t>definite</a:t>
            </a:r>
            <a:r>
              <a:rPr lang="fr-FR" dirty="0"/>
              <a:t> article (to the)</a:t>
            </a:r>
          </a:p>
          <a:p>
            <a:pPr marL="285750" indent="-285750">
              <a:buFontTx/>
              <a:buChar char="-"/>
            </a:pPr>
            <a:r>
              <a:rPr lang="fr-FR" dirty="0"/>
              <a:t>Time (</a:t>
            </a:r>
            <a:r>
              <a:rPr lang="fr-FR" dirty="0" err="1"/>
              <a:t>Timetable</a:t>
            </a:r>
            <a:r>
              <a:rPr lang="fr-FR" dirty="0"/>
              <a:t> &amp; </a:t>
            </a:r>
            <a:r>
              <a:rPr lang="fr-FR" dirty="0" err="1"/>
              <a:t>mealtimes</a:t>
            </a:r>
            <a:r>
              <a:rPr lang="fr-FR" dirty="0"/>
              <a:t>)</a:t>
            </a:r>
          </a:p>
          <a:p>
            <a:pPr marL="285750" indent="-285750">
              <a:buFontTx/>
              <a:buChar char="-"/>
            </a:pPr>
            <a:r>
              <a:rPr lang="fr-FR" dirty="0" err="1"/>
              <a:t>After</a:t>
            </a:r>
            <a:r>
              <a:rPr lang="fr-FR" dirty="0"/>
              <a:t> </a:t>
            </a:r>
            <a:r>
              <a:rPr lang="fr-FR" dirty="0" err="1"/>
              <a:t>school</a:t>
            </a:r>
            <a:r>
              <a:rPr lang="fr-FR" dirty="0"/>
              <a:t> </a:t>
            </a:r>
            <a:r>
              <a:rPr lang="fr-FR" dirty="0" err="1"/>
              <a:t>activities</a:t>
            </a:r>
            <a:endParaRPr lang="fr-FR" dirty="0"/>
          </a:p>
          <a:p>
            <a:pPr lvl="0"/>
            <a:endParaRPr lang="en-GB" sz="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962DFE7-A91D-48E4-8FB2-C88F07CADC9B}"/>
              </a:ext>
            </a:extLst>
          </p:cNvPr>
          <p:cNvSpPr/>
          <p:nvPr/>
        </p:nvSpPr>
        <p:spPr>
          <a:xfrm>
            <a:off x="3374836" y="667860"/>
            <a:ext cx="4445067" cy="4320067"/>
          </a:xfrm>
          <a:prstGeom prst="rect">
            <a:avLst/>
          </a:prstGeom>
          <a:noFill/>
          <a:ln w="38100">
            <a:solidFill>
              <a:srgbClr val="92D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r>
              <a:rPr lang="en-GB" b="1" u="sng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Grammar</a:t>
            </a:r>
          </a:p>
          <a:p>
            <a:pPr lvl="0"/>
            <a:endParaRPr lang="en-GB" b="1" i="1" u="sng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endParaRPr lang="es-ES" b="1" i="1" u="sng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endParaRPr lang="es-ES" b="1" i="1" u="sng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endParaRPr lang="es-ES" b="1" i="1" u="sng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endParaRPr lang="es-ES" b="1" i="1" u="sng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r>
              <a:rPr lang="es-ES" b="1" i="1" u="sng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Key </a:t>
            </a:r>
            <a:r>
              <a:rPr lang="es-ES" b="1" i="1" u="sng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verbs</a:t>
            </a:r>
            <a:endParaRPr lang="es-ES" sz="1600" dirty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endParaRPr lang="es-ES" sz="1600" dirty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endParaRPr lang="es-ES" sz="1600" b="1" u="sng" dirty="0">
              <a:solidFill>
                <a:schemeClr val="tx1"/>
              </a:solidFill>
            </a:endParaRPr>
          </a:p>
          <a:p>
            <a:endParaRPr lang="es-ES" sz="1600" b="1" dirty="0">
              <a:solidFill>
                <a:schemeClr val="tx1"/>
              </a:solidFill>
            </a:endParaRPr>
          </a:p>
          <a:p>
            <a:endParaRPr lang="es-ES" sz="1600" b="1" dirty="0">
              <a:solidFill>
                <a:schemeClr val="tx1"/>
              </a:solidFill>
            </a:endParaRPr>
          </a:p>
          <a:p>
            <a:endParaRPr lang="en-GB" sz="1600" b="1" u="sng" dirty="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548A44F-6E05-4899-94E5-21056B723DA5}"/>
              </a:ext>
            </a:extLst>
          </p:cNvPr>
          <p:cNvSpPr/>
          <p:nvPr/>
        </p:nvSpPr>
        <p:spPr>
          <a:xfrm>
            <a:off x="8016536" y="678061"/>
            <a:ext cx="3822205" cy="3753980"/>
          </a:xfrm>
          <a:prstGeom prst="rect">
            <a:avLst/>
          </a:prstGeom>
          <a:noFill/>
          <a:ln w="3810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s-ES" sz="1600" b="1" u="sng" dirty="0" err="1">
                <a:solidFill>
                  <a:schemeClr val="tx1"/>
                </a:solidFill>
              </a:rPr>
              <a:t>Assessment</a:t>
            </a:r>
            <a:endParaRPr lang="es-ES" sz="1600" b="1" u="sng" dirty="0">
              <a:solidFill>
                <a:schemeClr val="tx1"/>
              </a:solidFill>
            </a:endParaRPr>
          </a:p>
          <a:p>
            <a:endParaRPr lang="es-ES" sz="1400" b="1" dirty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endParaRPr lang="en-GB" sz="1400" dirty="0">
              <a:solidFill>
                <a:schemeClr val="tx1"/>
              </a:solidFill>
            </a:endParaRPr>
          </a:p>
          <a:p>
            <a:r>
              <a:rPr lang="en-GB" sz="1400" dirty="0">
                <a:solidFill>
                  <a:schemeClr val="tx1"/>
                </a:solidFill>
              </a:rPr>
              <a:t> </a:t>
            </a:r>
          </a:p>
          <a:p>
            <a:endParaRPr lang="es-ES" sz="1400" b="1" dirty="0">
              <a:solidFill>
                <a:schemeClr val="tx1"/>
              </a:solidFill>
            </a:endParaRPr>
          </a:p>
          <a:p>
            <a:endParaRPr lang="en-GB" sz="800" b="1" u="sng" dirty="0">
              <a:solidFill>
                <a:schemeClr val="tx1"/>
              </a:solidFill>
            </a:endParaRPr>
          </a:p>
          <a:p>
            <a:endParaRPr lang="en-GB" sz="800" b="1" u="sng" dirty="0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8639260-6C97-4B8F-A2C3-23266BEDF78F}"/>
              </a:ext>
            </a:extLst>
          </p:cNvPr>
          <p:cNvSpPr/>
          <p:nvPr/>
        </p:nvSpPr>
        <p:spPr>
          <a:xfrm>
            <a:off x="181885" y="4998128"/>
            <a:ext cx="2996321" cy="1754326"/>
          </a:xfrm>
          <a:prstGeom prst="rect">
            <a:avLst/>
          </a:prstGeom>
          <a:ln w="38100">
            <a:solidFill>
              <a:srgbClr val="FF0000"/>
            </a:solidFill>
            <a:prstDash val="sysDash"/>
          </a:ln>
        </p:spPr>
        <p:txBody>
          <a:bodyPr wrap="square" anchor="t">
            <a:spAutoFit/>
          </a:bodyPr>
          <a:lstStyle/>
          <a:p>
            <a:r>
              <a:rPr lang="en-GB" b="1" u="sng" dirty="0">
                <a:solidFill>
                  <a:srgbClr val="000000"/>
                </a:solidFill>
              </a:rPr>
              <a:t>Links to prior learning</a:t>
            </a:r>
          </a:p>
          <a:p>
            <a:pPr marL="285750" indent="-285750">
              <a:buFontTx/>
              <a:buChar char="-"/>
            </a:pPr>
            <a:r>
              <a:rPr lang="en-GB" dirty="0"/>
              <a:t>Days of the week</a:t>
            </a:r>
          </a:p>
          <a:p>
            <a:pPr marL="285750" indent="-285750">
              <a:buFontTx/>
              <a:buChar char="-"/>
            </a:pPr>
            <a:r>
              <a:rPr lang="en-GB" dirty="0"/>
              <a:t>Opinions &amp; adjectives</a:t>
            </a:r>
          </a:p>
          <a:p>
            <a:pPr marL="285750" indent="-285750">
              <a:buFontTx/>
              <a:buChar char="-"/>
            </a:pPr>
            <a:r>
              <a:rPr lang="en-GB" dirty="0"/>
              <a:t>Numbers</a:t>
            </a:r>
          </a:p>
          <a:p>
            <a:pPr marL="285750" indent="-285750">
              <a:buFontTx/>
              <a:buChar char="-"/>
            </a:pPr>
            <a:r>
              <a:rPr lang="en-GB" dirty="0">
                <a:solidFill>
                  <a:srgbClr val="000000"/>
                </a:solidFill>
              </a:rPr>
              <a:t>Present tense</a:t>
            </a:r>
          </a:p>
          <a:p>
            <a:pPr marL="285750" indent="-285750">
              <a:buFontTx/>
              <a:buChar char="-"/>
            </a:pPr>
            <a:r>
              <a:rPr lang="en-GB" dirty="0">
                <a:solidFill>
                  <a:srgbClr val="000000"/>
                </a:solidFill>
              </a:rPr>
              <a:t>Infinitives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B1FFABA-BF4F-4383-B845-11EAC231C44F}"/>
              </a:ext>
            </a:extLst>
          </p:cNvPr>
          <p:cNvSpPr/>
          <p:nvPr/>
        </p:nvSpPr>
        <p:spPr>
          <a:xfrm>
            <a:off x="8016535" y="4587949"/>
            <a:ext cx="3822205" cy="1978059"/>
          </a:xfrm>
          <a:prstGeom prst="rect">
            <a:avLst/>
          </a:prstGeom>
          <a:noFill/>
          <a:ln w="3810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s-ES" sz="1600" b="1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CEIAG Links</a:t>
            </a:r>
          </a:p>
          <a:p>
            <a:endParaRPr lang="es-ES" sz="1600" b="1" u="sng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1600" b="1" u="sng" dirty="0">
                <a:solidFill>
                  <a:schemeClr val="tx1"/>
                </a:solidFill>
              </a:rPr>
              <a:t>Education &amp; Childcare</a:t>
            </a:r>
            <a:endParaRPr lang="en-GB" sz="1600" dirty="0">
              <a:solidFill>
                <a:schemeClr val="tx1"/>
              </a:solidFill>
            </a:endParaRPr>
          </a:p>
          <a:p>
            <a:endParaRPr lang="en-GB" sz="700" dirty="0">
              <a:solidFill>
                <a:schemeClr val="tx1"/>
              </a:solidFill>
            </a:endParaRPr>
          </a:p>
          <a:p>
            <a:r>
              <a:rPr lang="en-GB" sz="1600" b="1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Employability skill: </a:t>
            </a:r>
          </a:p>
          <a:p>
            <a:r>
              <a:rPr lang="en-GB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Self reflection: Understanding how subjects and skills will help you make decisions about your own future.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E81E2E-E6C7-47B9-9A6D-879B70B0E1B9}"/>
              </a:ext>
            </a:extLst>
          </p:cNvPr>
          <p:cNvSpPr/>
          <p:nvPr/>
        </p:nvSpPr>
        <p:spPr>
          <a:xfrm>
            <a:off x="353257" y="59062"/>
            <a:ext cx="11485484" cy="387642"/>
          </a:xfrm>
          <a:prstGeom prst="rect">
            <a:avLst/>
          </a:prstGeom>
          <a:noFill/>
          <a:ln w="57150">
            <a:solidFill>
              <a:schemeClr val="accent1"/>
            </a:solidFill>
            <a:prstDash val="lgDashDot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solidFill>
                  <a:schemeClr val="tx1"/>
                </a:solidFill>
              </a:rPr>
              <a:t>Y8 Topic 1 </a:t>
            </a:r>
            <a:r>
              <a:rPr lang="en-GB" sz="2400" b="1" dirty="0">
                <a:solidFill>
                  <a:schemeClr val="tx1"/>
                </a:solidFill>
              </a:rPr>
              <a:t>KNOWLEDGE ORGANISER: </a:t>
            </a:r>
            <a:r>
              <a:rPr lang="en-GB" sz="2400" b="1" dirty="0" err="1">
                <a:solidFill>
                  <a:schemeClr val="tx1"/>
                </a:solidFill>
              </a:rPr>
              <a:t>L’école</a:t>
            </a:r>
            <a:r>
              <a:rPr lang="en-GB" sz="2400" b="1" dirty="0">
                <a:solidFill>
                  <a:schemeClr val="tx1"/>
                </a:solidFill>
              </a:rPr>
              <a:t> pour </a:t>
            </a:r>
            <a:r>
              <a:rPr lang="en-GB" sz="2400" b="1" dirty="0" err="1">
                <a:solidFill>
                  <a:schemeClr val="tx1"/>
                </a:solidFill>
              </a:rPr>
              <a:t>tous</a:t>
            </a:r>
            <a:endParaRPr lang="fr-FR" sz="2400" b="1" dirty="0">
              <a:solidFill>
                <a:schemeClr val="tx1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84D0DF5-DFBA-4850-854E-E46F02209E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81885" y="0"/>
            <a:ext cx="670372" cy="577049"/>
          </a:xfrm>
          <a:prstGeom prst="rect">
            <a:avLst/>
          </a:prstGeom>
        </p:spPr>
      </p:pic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64F1ECF7-8382-4C7C-97E6-5315A0F2FD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8648862"/>
              </p:ext>
            </p:extLst>
          </p:nvPr>
        </p:nvGraphicFramePr>
        <p:xfrm>
          <a:off x="8016534" y="1054490"/>
          <a:ext cx="3822205" cy="3400870"/>
        </p:xfrm>
        <a:graphic>
          <a:graphicData uri="http://schemas.openxmlformats.org/drawingml/2006/table">
            <a:tbl>
              <a:tblPr/>
              <a:tblGrid>
                <a:gridCol w="3822205">
                  <a:extLst>
                    <a:ext uri="{9D8B030D-6E8A-4147-A177-3AD203B41FA5}">
                      <a16:colId xmlns:a16="http://schemas.microsoft.com/office/drawing/2014/main" val="3359935647"/>
                    </a:ext>
                  </a:extLst>
                </a:gridCol>
              </a:tblGrid>
              <a:tr h="2605174">
                <a:tc>
                  <a:txBody>
                    <a:bodyPr/>
                    <a:lstStyle/>
                    <a:p>
                      <a:pPr lvl="0"/>
                      <a:r>
                        <a:rPr lang="en-GB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End of Topic Assessment </a:t>
                      </a:r>
                      <a:r>
                        <a:rPr lang="en-GB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GB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Listening, Reading &amp; Translation</a:t>
                      </a:r>
                    </a:p>
                    <a:p>
                      <a:r>
                        <a:rPr lang="en-GB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Key piece with individual written teacher feedback on mini paragraph </a:t>
                      </a:r>
                      <a:r>
                        <a:rPr lang="en-GB" sz="16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Mon college.</a:t>
                      </a:r>
                      <a:endParaRPr lang="en-GB" sz="1600" b="1" u="sng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fr-FR" sz="1600" b="1" u="sng" dirty="0">
                        <a:solidFill>
                          <a:schemeClr val="dk1"/>
                        </a:solidFill>
                        <a:latin typeface="+mn-lt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 u="sng" dirty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Key questions</a:t>
                      </a:r>
                      <a:endParaRPr lang="fr-FR" sz="1600" dirty="0">
                        <a:latin typeface="+mn-lt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r>
                        <a:rPr lang="fr-FR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1. Qu'est-ce que tu fais comme matières? </a:t>
                      </a:r>
                      <a:endParaRPr lang="en-GB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Qu'est-ce que tu aimes comme matières? </a:t>
                      </a:r>
                      <a:endParaRPr lang="en-GB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 Comment </a:t>
                      </a:r>
                      <a:r>
                        <a:rPr lang="en-GB" sz="16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est</a:t>
                      </a:r>
                      <a:r>
                        <a:rPr lang="en-GB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ton </a:t>
                      </a:r>
                      <a:r>
                        <a:rPr lang="en-GB" sz="16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collège</a:t>
                      </a:r>
                      <a:r>
                        <a:rPr lang="en-GB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? </a:t>
                      </a:r>
                    </a:p>
                    <a:p>
                      <a:r>
                        <a:rPr lang="fr-FR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 Quelle heure est-il? </a:t>
                      </a:r>
                      <a:endParaRPr lang="en-GB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 C’est comment une journée typique au collège? </a:t>
                      </a:r>
                      <a:endParaRPr lang="en-GB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6311200"/>
                  </a:ext>
                </a:extLst>
              </a:tr>
            </a:tbl>
          </a:graphicData>
        </a:graphic>
      </p:graphicFrame>
      <p:pic>
        <p:nvPicPr>
          <p:cNvPr id="15" name="Picture 14">
            <a:extLst>
              <a:ext uri="{FF2B5EF4-FFF2-40B4-BE49-F238E27FC236}">
                <a16:creationId xmlns:a16="http://schemas.microsoft.com/office/drawing/2014/main" id="{8E17D88F-B1DE-427A-9F8C-9242B5295F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3714" y="-56727"/>
            <a:ext cx="1571736" cy="1111217"/>
          </a:xfrm>
          <a:prstGeom prst="rect">
            <a:avLst/>
          </a:prstGeom>
        </p:spPr>
      </p:pic>
      <p:sp>
        <p:nvSpPr>
          <p:cNvPr id="17" name="Google Shape;92;p13">
            <a:extLst>
              <a:ext uri="{FF2B5EF4-FFF2-40B4-BE49-F238E27FC236}">
                <a16:creationId xmlns:a16="http://schemas.microsoft.com/office/drawing/2014/main" id="{D67304E4-2261-42B3-A52E-D933B341F6D0}"/>
              </a:ext>
            </a:extLst>
          </p:cNvPr>
          <p:cNvSpPr txBox="1"/>
          <p:nvPr/>
        </p:nvSpPr>
        <p:spPr>
          <a:xfrm>
            <a:off x="3470115" y="2838094"/>
            <a:ext cx="1904958" cy="2031295"/>
          </a:xfrm>
          <a:prstGeom prst="rect">
            <a:avLst/>
          </a:prstGeom>
          <a:noFill/>
          <a:ln w="9525" cap="flat" cmpd="sng">
            <a:solidFill>
              <a:srgbClr val="66666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Faire – to do/make</a:t>
            </a:r>
            <a:endParaRPr lang="en-GB" sz="1600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s-ES" sz="16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 </a:t>
            </a:r>
            <a:r>
              <a:rPr lang="es-ES" sz="1600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fais</a:t>
            </a:r>
            <a:endParaRPr lang="es-ES" sz="1600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s-ES" sz="16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 </a:t>
            </a:r>
            <a:r>
              <a:rPr lang="es-ES" sz="1600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fais</a:t>
            </a:r>
            <a:endParaRPr lang="es-ES" sz="1600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s-ES" sz="1600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Il</a:t>
            </a:r>
            <a:r>
              <a:rPr lang="es-ES" sz="16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/elle/</a:t>
            </a:r>
            <a:r>
              <a:rPr lang="es-ES" sz="1600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</a:t>
            </a:r>
            <a:r>
              <a:rPr lang="es-ES" sz="16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600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fait</a:t>
            </a:r>
            <a:endParaRPr lang="es-ES" sz="1600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s-ES" sz="16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Nous </a:t>
            </a:r>
            <a:r>
              <a:rPr lang="es-ES" sz="1600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faisons</a:t>
            </a:r>
            <a:endParaRPr lang="es-ES" sz="1600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s-ES" sz="1600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Vous</a:t>
            </a:r>
            <a:r>
              <a:rPr lang="es-ES" sz="16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600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faites</a:t>
            </a:r>
            <a:endParaRPr lang="es-ES" sz="1600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s-ES" sz="1600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Ils</a:t>
            </a:r>
            <a:r>
              <a:rPr lang="es-ES" sz="16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/elles </a:t>
            </a:r>
            <a:r>
              <a:rPr lang="es-ES" sz="1600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font</a:t>
            </a:r>
            <a:endParaRPr lang="es-ES" sz="1600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92;p13">
            <a:extLst>
              <a:ext uri="{FF2B5EF4-FFF2-40B4-BE49-F238E27FC236}">
                <a16:creationId xmlns:a16="http://schemas.microsoft.com/office/drawing/2014/main" id="{07FE3798-C608-43E3-8E5E-E630097F585C}"/>
              </a:ext>
            </a:extLst>
          </p:cNvPr>
          <p:cNvSpPr txBox="1"/>
          <p:nvPr/>
        </p:nvSpPr>
        <p:spPr>
          <a:xfrm>
            <a:off x="5588680" y="2827894"/>
            <a:ext cx="1904958" cy="2031295"/>
          </a:xfrm>
          <a:prstGeom prst="rect">
            <a:avLst/>
          </a:prstGeom>
          <a:noFill/>
          <a:ln w="9525" cap="flat" cmpd="sng">
            <a:solidFill>
              <a:srgbClr val="66666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Aller – to go</a:t>
            </a:r>
            <a:endParaRPr lang="en-GB" sz="1600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s-ES" sz="16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 vais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s-ES" sz="16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 vas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s-ES" sz="1600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Il</a:t>
            </a:r>
            <a:r>
              <a:rPr lang="es-ES" sz="16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/elle/</a:t>
            </a:r>
            <a:r>
              <a:rPr lang="es-ES" sz="1600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</a:t>
            </a:r>
            <a:r>
              <a:rPr lang="es-ES" sz="16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va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s-ES" sz="16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Nous </a:t>
            </a:r>
            <a:r>
              <a:rPr lang="es-ES" sz="1600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allons</a:t>
            </a:r>
            <a:endParaRPr lang="es-ES" sz="1600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s-ES" sz="1600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Vous</a:t>
            </a:r>
            <a:r>
              <a:rPr lang="es-ES" sz="16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600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allez</a:t>
            </a:r>
            <a:endParaRPr lang="es-ES" sz="1600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s-ES" sz="1600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Ils</a:t>
            </a:r>
            <a:r>
              <a:rPr lang="es-ES" sz="16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/elles </a:t>
            </a:r>
            <a:r>
              <a:rPr lang="es-ES" sz="1600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vont</a:t>
            </a:r>
            <a:endParaRPr lang="es-ES" sz="1600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B19D795-9C7F-4931-B93E-9267372398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3677307" y="5323223"/>
            <a:ext cx="1390044" cy="13900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6C94360-29EF-4AE0-B4E2-E52D4FD59A9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67" b="-1"/>
          <a:stretch/>
        </p:blipFill>
        <p:spPr>
          <a:xfrm>
            <a:off x="4619430" y="839755"/>
            <a:ext cx="2742422" cy="175678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6AF08A9-B473-4ED2-8ACA-DC95D790B0F1}"/>
              </a:ext>
            </a:extLst>
          </p:cNvPr>
          <p:cNvSpPr txBox="1"/>
          <p:nvPr/>
        </p:nvSpPr>
        <p:spPr>
          <a:xfrm>
            <a:off x="5969825" y="899779"/>
            <a:ext cx="681135" cy="369332"/>
          </a:xfrm>
          <a:prstGeom prst="rect">
            <a:avLst/>
          </a:prstGeom>
          <a:solidFill>
            <a:srgbClr val="FFF7E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04246D17-66F4-4B7F-88B9-1B48C24925B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rcRect b="11032"/>
          <a:stretch/>
        </p:blipFill>
        <p:spPr>
          <a:xfrm>
            <a:off x="5566452" y="5153503"/>
            <a:ext cx="1664108" cy="159895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D83C214-7FA5-4DDA-92BD-2894CCC19C5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3476937" y="1094016"/>
            <a:ext cx="779719" cy="132812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3B6A700D-8BEC-4DA1-8883-53B08F00E66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3"/>
              </a:ext>
            </a:extLst>
          </a:blip>
          <a:stretch>
            <a:fillRect/>
          </a:stretch>
        </p:blipFill>
        <p:spPr>
          <a:xfrm>
            <a:off x="10051535" y="4432041"/>
            <a:ext cx="1751531" cy="1304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3307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234</Words>
  <Application>Microsoft Office PowerPoint</Application>
  <PresentationFormat>Widescreen</PresentationFormat>
  <Paragraphs>63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Mrs. J Capper</dc:creator>
  <cp:lastModifiedBy>Ms. M Vasey</cp:lastModifiedBy>
  <cp:revision>18</cp:revision>
  <dcterms:created xsi:type="dcterms:W3CDTF">2023-02-15T11:52:59Z</dcterms:created>
  <dcterms:modified xsi:type="dcterms:W3CDTF">2025-07-03T19:40:50Z</dcterms:modified>
</cp:coreProperties>
</file>