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353257" y="669182"/>
            <a:ext cx="3771371" cy="2800767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Mealtimes in Spain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Speaking by performing a scenario in a restaurant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Difference between </a:t>
            </a:r>
          </a:p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dirty="0"/>
              <a:t>       </a:t>
            </a:r>
            <a:r>
              <a:rPr lang="en-US" dirty="0" err="1"/>
              <a:t>tú</a:t>
            </a:r>
            <a:r>
              <a:rPr lang="en-US" dirty="0"/>
              <a:t> and </a:t>
            </a:r>
            <a:r>
              <a:rPr lang="en-US" dirty="0" err="1"/>
              <a:t>usted</a:t>
            </a:r>
            <a:endParaRPr lang="en-US" dirty="0"/>
          </a:p>
          <a:p>
            <a:pPr>
              <a:spcAft>
                <a:spcPts val="1200"/>
              </a:spcAft>
              <a:tabLst>
                <a:tab pos="714375" algn="l"/>
              </a:tabLst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</a:rPr>
              <a:t>Y7 Topic 3 </a:t>
            </a:r>
            <a:r>
              <a:rPr lang="en-GB" sz="2400" b="1" dirty="0">
                <a:solidFill>
                  <a:schemeClr val="tx1"/>
                </a:solidFill>
              </a:rPr>
              <a:t>KNOWLEDGE ORGANISER: Mi comida </a:t>
            </a:r>
            <a:r>
              <a:rPr lang="en-GB" sz="2400" b="1" dirty="0" err="1">
                <a:solidFill>
                  <a:schemeClr val="tx1"/>
                </a:solidFill>
              </a:rPr>
              <a:t>preferida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364324" y="669182"/>
            <a:ext cx="3600000" cy="583207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400" b="1" u="sng" dirty="0">
                <a:solidFill>
                  <a:schemeClr val="tx1"/>
                </a:solidFill>
              </a:rPr>
              <a:t>New verbs</a:t>
            </a:r>
          </a:p>
          <a:p>
            <a:endParaRPr lang="es-ES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600" b="1" dirty="0">
                <a:solidFill>
                  <a:schemeClr val="tx1"/>
                </a:solidFill>
              </a:rPr>
              <a:t>Desayunar</a:t>
            </a:r>
            <a:r>
              <a:rPr lang="es-ES" sz="1600" dirty="0">
                <a:solidFill>
                  <a:schemeClr val="tx1"/>
                </a:solidFill>
              </a:rPr>
              <a:t> – to have breakfast</a:t>
            </a:r>
          </a:p>
          <a:p>
            <a:pPr marL="285750" indent="-285750">
              <a:buFontTx/>
              <a:buChar char="-"/>
            </a:pPr>
            <a:r>
              <a:rPr lang="es-ES" sz="1600" b="1" dirty="0">
                <a:solidFill>
                  <a:schemeClr val="tx1"/>
                </a:solidFill>
              </a:rPr>
              <a:t>Almorzar</a:t>
            </a:r>
            <a:r>
              <a:rPr lang="es-ES" sz="1600" dirty="0">
                <a:solidFill>
                  <a:schemeClr val="tx1"/>
                </a:solidFill>
              </a:rPr>
              <a:t> – to have lunch</a:t>
            </a:r>
          </a:p>
          <a:p>
            <a:pPr marL="285750" indent="-285750">
              <a:buFontTx/>
              <a:buChar char="-"/>
            </a:pPr>
            <a:r>
              <a:rPr lang="es-ES" sz="1600" b="1" dirty="0">
                <a:solidFill>
                  <a:schemeClr val="tx1"/>
                </a:solidFill>
              </a:rPr>
              <a:t>Merendar</a:t>
            </a:r>
            <a:r>
              <a:rPr lang="es-ES" sz="1600" dirty="0">
                <a:solidFill>
                  <a:schemeClr val="tx1"/>
                </a:solidFill>
              </a:rPr>
              <a:t> – to snack</a:t>
            </a:r>
          </a:p>
          <a:p>
            <a:pPr marL="285750" indent="-285750">
              <a:buFontTx/>
              <a:buChar char="-"/>
            </a:pPr>
            <a:r>
              <a:rPr lang="es-ES" sz="1600" b="1" dirty="0">
                <a:solidFill>
                  <a:schemeClr val="tx1"/>
                </a:solidFill>
              </a:rPr>
              <a:t>Cenar</a:t>
            </a:r>
            <a:r>
              <a:rPr lang="es-ES" sz="1600" dirty="0">
                <a:solidFill>
                  <a:schemeClr val="tx1"/>
                </a:solidFill>
              </a:rPr>
              <a:t> – to have evening meal</a:t>
            </a: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r>
              <a:rPr lang="es-ES" sz="1400" b="1" i="1" dirty="0">
                <a:solidFill>
                  <a:schemeClr val="tx1"/>
                </a:solidFill>
              </a:rPr>
              <a:t>Tú = You singular (informal)</a:t>
            </a:r>
          </a:p>
          <a:p>
            <a:r>
              <a:rPr lang="es-ES" sz="1400" b="1" i="1" dirty="0">
                <a:solidFill>
                  <a:schemeClr val="tx1"/>
                </a:solidFill>
              </a:rPr>
              <a:t>Usted = You plural (formal)</a:t>
            </a: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r>
              <a:rPr lang="es-ES" sz="1600" b="1" i="1" u="sng" dirty="0">
                <a:solidFill>
                  <a:schemeClr val="tx1"/>
                </a:solidFill>
              </a:rPr>
              <a:t>Key verbs</a:t>
            </a:r>
          </a:p>
          <a:p>
            <a:endParaRPr lang="es-ES" sz="1600" b="1" i="1" u="sng" dirty="0">
              <a:solidFill>
                <a:schemeClr val="tx1"/>
              </a:solidFill>
            </a:endParaRPr>
          </a:p>
          <a:p>
            <a:endParaRPr lang="es-ES" sz="1600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6" y="678062"/>
            <a:ext cx="3822205" cy="3047722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u="sng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End of year Assessment – Listening, Reading, Dictation &amp; Translation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questions</a:t>
            </a:r>
          </a:p>
          <a:p>
            <a:r>
              <a:rPr lang="es-ES" dirty="0">
                <a:solidFill>
                  <a:schemeClr val="tx1"/>
                </a:solidFill>
              </a:rPr>
              <a:t>1. ¿Qué comes?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2. ¿Qué quieres?</a:t>
            </a:r>
          </a:p>
          <a:p>
            <a:r>
              <a:rPr lang="es-ES" dirty="0">
                <a:solidFill>
                  <a:schemeClr val="tx1"/>
                </a:solidFill>
              </a:rPr>
              <a:t>3. ¿Eres sano?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421583" y="3588707"/>
            <a:ext cx="3771370" cy="2862322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r>
              <a:rPr lang="es-ES" dirty="0">
                <a:solidFill>
                  <a:srgbClr val="000000"/>
                </a:solidFill>
              </a:rPr>
              <a:t>- W</a:t>
            </a:r>
            <a:r>
              <a:rPr lang="en-GB" dirty="0" err="1">
                <a:solidFill>
                  <a:srgbClr val="000000"/>
                </a:solidFill>
              </a:rPr>
              <a:t>ord</a:t>
            </a:r>
            <a:r>
              <a:rPr lang="en-GB" dirty="0">
                <a:solidFill>
                  <a:srgbClr val="000000"/>
                </a:solidFill>
              </a:rPr>
              <a:t> classes (nouns, verbs, pronouns, adjectives)</a:t>
            </a:r>
          </a:p>
          <a:p>
            <a:r>
              <a:rPr lang="es-ES" dirty="0">
                <a:solidFill>
                  <a:srgbClr val="000000"/>
                </a:solidFill>
              </a:rPr>
              <a:t>- Adjectival agreement (singular and plural)</a:t>
            </a:r>
          </a:p>
          <a:p>
            <a:r>
              <a:rPr lang="es-ES" dirty="0">
                <a:solidFill>
                  <a:srgbClr val="000000"/>
                </a:solidFill>
              </a:rPr>
              <a:t>- Cognates</a:t>
            </a:r>
          </a:p>
          <a:p>
            <a:r>
              <a:rPr lang="es-ES" dirty="0">
                <a:solidFill>
                  <a:srgbClr val="000000"/>
                </a:solidFill>
              </a:rPr>
              <a:t>- Use of ‘gustar’ </a:t>
            </a:r>
          </a:p>
          <a:p>
            <a:r>
              <a:rPr lang="es-ES">
                <a:solidFill>
                  <a:srgbClr val="000000"/>
                </a:solidFill>
              </a:rPr>
              <a:t>- Present </a:t>
            </a:r>
            <a:r>
              <a:rPr lang="es-ES" dirty="0">
                <a:solidFill>
                  <a:srgbClr val="000000"/>
                </a:solidFill>
              </a:rPr>
              <a:t>tense verbs</a:t>
            </a:r>
          </a:p>
          <a:p>
            <a:endParaRPr lang="es-ES" dirty="0">
              <a:solidFill>
                <a:srgbClr val="000000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45810" y="3834883"/>
            <a:ext cx="3822205" cy="2616146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</a:t>
            </a:r>
          </a:p>
          <a:p>
            <a:pPr lvl="0"/>
            <a:r>
              <a:rPr lang="en-GB" sz="1600" b="1" dirty="0">
                <a:solidFill>
                  <a:schemeClr val="tx1"/>
                </a:solidFill>
              </a:rPr>
              <a:t>Hospitality, leisure &amp; tourism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You will use your organisational skills and  demonstrate that you can be adaptable and helpful. 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Abroad you will also need to be willing to learn about new cultures and appreciate new things.</a:t>
            </a: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6" y="-70151"/>
            <a:ext cx="954456" cy="7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A95F18-C1DE-444C-BAB2-19D736244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319846"/>
              </p:ext>
            </p:extLst>
          </p:nvPr>
        </p:nvGraphicFramePr>
        <p:xfrm>
          <a:off x="4434235" y="3201778"/>
          <a:ext cx="3323528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81">
                  <a:extLst>
                    <a:ext uri="{9D8B030D-6E8A-4147-A177-3AD203B41FA5}">
                      <a16:colId xmlns:a16="http://schemas.microsoft.com/office/drawing/2014/main" val="3777540833"/>
                    </a:ext>
                  </a:extLst>
                </a:gridCol>
                <a:gridCol w="958804">
                  <a:extLst>
                    <a:ext uri="{9D8B030D-6E8A-4147-A177-3AD203B41FA5}">
                      <a16:colId xmlns:a16="http://schemas.microsoft.com/office/drawing/2014/main" val="3192479123"/>
                    </a:ext>
                  </a:extLst>
                </a:gridCol>
                <a:gridCol w="1107843">
                  <a:extLst>
                    <a:ext uri="{9D8B030D-6E8A-4147-A177-3AD203B41FA5}">
                      <a16:colId xmlns:a16="http://schemas.microsoft.com/office/drawing/2014/main" val="1579263401"/>
                    </a:ext>
                  </a:extLst>
                </a:gridCol>
              </a:tblGrid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/>
                        <a:t>Pronoun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Comer (</a:t>
                      </a:r>
                      <a:r>
                        <a:rPr lang="es-ES" sz="1400" b="1" dirty="0" err="1"/>
                        <a:t>to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eat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err="1"/>
                        <a:t>Beber</a:t>
                      </a:r>
                      <a:r>
                        <a:rPr lang="en-GB" sz="1400" b="1" dirty="0"/>
                        <a:t> (to drink)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989801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yo (I)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Como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Bebo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413908"/>
                  </a:ext>
                </a:extLst>
              </a:tr>
              <a:tr h="232941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tu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Comes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Bebes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519447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él/ella (he/</a:t>
                      </a:r>
                      <a:r>
                        <a:rPr lang="es-ES" sz="1400" b="1" dirty="0" err="1"/>
                        <a:t>she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Come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Bebe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1352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nosotros (</a:t>
                      </a:r>
                      <a:r>
                        <a:rPr lang="es-ES" sz="1400" b="1" dirty="0" err="1"/>
                        <a:t>we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Comemos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Bebemos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65315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vosotros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pl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Coméis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/>
                        <a:t>Bebeis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5351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ellos/ellas (</a:t>
                      </a:r>
                      <a:r>
                        <a:rPr lang="es-ES" sz="1400" b="1" dirty="0" err="1"/>
                        <a:t>they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Comen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Beben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47130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14" y="-540"/>
            <a:ext cx="1745398" cy="1233996"/>
          </a:xfrm>
          <a:prstGeom prst="rect">
            <a:avLst/>
          </a:prstGeom>
        </p:spPr>
      </p:pic>
      <p:pic>
        <p:nvPicPr>
          <p:cNvPr id="1028" name="Picture 4" descr="Paella Isolated On White Vector Stok Vektör Sanatı &amp; Paella'nin Daha Fazla  Görseli - Paella, Vektör, İllüstrasyon - iStock">
            <a:extLst>
              <a:ext uri="{FF2B5EF4-FFF2-40B4-BE49-F238E27FC236}">
                <a16:creationId xmlns:a16="http://schemas.microsoft.com/office/drawing/2014/main" id="{8BEA7DAE-18B0-409F-BFD6-3A8BB459D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169" y="2238311"/>
            <a:ext cx="1813412" cy="148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xican food Clipart. Free Download Transparent .PNG or Vector | Creazilla">
            <a:extLst>
              <a:ext uri="{FF2B5EF4-FFF2-40B4-BE49-F238E27FC236}">
                <a16:creationId xmlns:a16="http://schemas.microsoft.com/office/drawing/2014/main" id="{7A3552E1-9F12-494C-84CA-B8B08F6D1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17" y="4983447"/>
            <a:ext cx="1520332" cy="136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ffee Clip Art Free PNG Image｜Illustoon">
            <a:extLst>
              <a:ext uri="{FF2B5EF4-FFF2-40B4-BE49-F238E27FC236}">
                <a16:creationId xmlns:a16="http://schemas.microsoft.com/office/drawing/2014/main" id="{B1351AB8-D2B2-4F85-ACDB-ECE147743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681" y="5343522"/>
            <a:ext cx="1157736" cy="115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panish Restaurant Illustrations - Free ...">
            <a:extLst>
              <a:ext uri="{FF2B5EF4-FFF2-40B4-BE49-F238E27FC236}">
                <a16:creationId xmlns:a16="http://schemas.microsoft.com/office/drawing/2014/main" id="{7D7B256C-CF10-0ECC-FBEF-6E1F110080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479" y="2310061"/>
            <a:ext cx="1470685" cy="1032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233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56</cp:revision>
  <cp:lastPrinted>2023-02-13T10:05:35Z</cp:lastPrinted>
  <dcterms:created xsi:type="dcterms:W3CDTF">2022-04-13T11:42:14Z</dcterms:created>
  <dcterms:modified xsi:type="dcterms:W3CDTF">2026-06-29T13:31:10Z</dcterms:modified>
</cp:coreProperties>
</file>