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9AB1E-6335-4BD9-99D7-126ADDC95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5CFE8-A029-4A33-8620-A14D7D91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DF4A1-1981-4F29-B14A-D67F42D2F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131BC-D092-42A6-9E06-5F80BF42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8D3E4-F7C9-4AC4-8CBF-ADB5CFC8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51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DD4-E8D9-477B-9E4A-5684CF75C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1967A-54C5-454D-B548-910EA8218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3BBD-BF7F-4ABF-9556-5BA72551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F016-6F65-40A2-AED4-CBB46BFA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CA3B2-30AC-419D-81AB-15B8E2F6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8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00A95-7B76-4164-923F-066FA20BBC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03F16-AAE1-4C8D-9FB0-C2DF76D44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E3FF2-1EB0-42B6-9174-61A85AFCB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993D-5863-4FAC-9F9C-35A6556EE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761D0-4B63-401A-8DE7-43A3338E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2D9B-156C-4173-9280-DB4EA0F8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D9D92-BFA5-4ED5-9D2F-E522FF19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CC794-5B2F-410E-A115-04D4166E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A11A2-BE09-42B2-8502-676206DA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71457-8B36-40D5-B7EF-9A1190FD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4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E8BA5-9D6F-4A38-8429-E5835C5B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48C2F-0769-4F10-88CA-CA9EF4AD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CB494-7D16-47D1-8D32-395924AF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5DC877-9BB3-446A-9F30-E73AF5459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D017C-5B60-4AA8-8D17-56C9D7A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2FF4-BDF1-47C7-AB10-D6923E84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69D42-BD35-4BB9-BBB4-BE5A86263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CDCBC-CF0F-4629-BDED-83C928960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F831D-7325-42E3-813D-FEB184DC1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1CE08-9093-4174-ACAD-01751FAB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3ED2D-DA7C-4D6D-9B71-F86623FC5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9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46CE-8EBF-41DC-8E1F-0E7D7E65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10C96-F0B1-4958-8D00-C9514E23F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C5E83-9F6C-4CD4-9552-EB7C8BC5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8C173-4499-4EE3-ACA1-D8894A173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3DE32B-B25C-48E4-9805-86BF9BAF2E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48D4-EE65-4FCC-9CA6-FACD627A3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D03C9B-D378-4A0C-BF8C-E1D33E86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8E09B-86DD-4E74-BB37-6DA8B071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5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EB706-5E75-4DF1-A237-24EA8398A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2793-626E-4919-95C5-C21706109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86AB0-3B22-497F-B660-EA025CB08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ADF332-0199-4688-BD0F-57590A34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05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200400-24CD-480A-AD48-8EF5C3452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20090-ED8F-4B62-AE13-645E9D8A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8BD9D-6960-401D-AA79-5B08F39B4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6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D09E2-0401-46D0-8914-66E6EE5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DE987-C004-4BCE-B066-6E4A781B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22FC29-1B77-444E-9273-78E8E869F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BAA78-CEBC-4F22-AA2A-EC74E042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59CED-1AF2-459B-BDEF-A63B53FBC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CEABA-0B35-4C53-BC27-267093048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25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A24BD-6170-40D4-9B6F-F89F6FCA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E9446-4ED2-4C2D-BAF9-E55E16B76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1AF7F-8778-4B2F-8337-BB32C9D08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D09DF-79B6-4099-B8F0-0AA4F97BA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8C75E-E6CE-4C49-946F-AFD8A6D4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38268-8E42-47EC-A3CF-A07F52AB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58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3616D-45FC-452B-A9D6-5675B5648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6FD18-DDB0-48CC-AFA7-5AC36414C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CBC30-15BB-420C-97E3-8CC539866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D719-DE0D-4344-B7DE-FD815CA3EDE3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4FDE4-6F46-44DC-A2CD-F2841E697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414F3-D450-490B-8784-619F0D3EA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0BBE4-219D-46F2-A4ED-E33A0B98B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2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58355-80BE-4CB4-A27E-0E819CFD5FC9}"/>
              </a:ext>
            </a:extLst>
          </p:cNvPr>
          <p:cNvSpPr txBox="1"/>
          <p:nvPr/>
        </p:nvSpPr>
        <p:spPr>
          <a:xfrm>
            <a:off x="353257" y="669182"/>
            <a:ext cx="3771371" cy="2492990"/>
          </a:xfrm>
          <a:prstGeom prst="rect">
            <a:avLst/>
          </a:prstGeom>
          <a:noFill/>
          <a:ln w="38100" cmpd="sng">
            <a:solidFill>
              <a:srgbClr val="7030A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tabLst>
                <a:tab pos="714375" algn="l"/>
              </a:tabLst>
            </a:pPr>
            <a:r>
              <a:rPr lang="en-US" b="1" u="sng" dirty="0"/>
              <a:t>New concepts and skills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To understand meal times in Spain.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To develop speaking skills by performing a scenario in a restaurant.</a:t>
            </a:r>
          </a:p>
          <a:p>
            <a:pPr marL="285750" indent="-285750">
              <a:spcAft>
                <a:spcPts val="1200"/>
              </a:spcAft>
              <a:buFontTx/>
              <a:buChar char="-"/>
              <a:tabLst>
                <a:tab pos="714375" algn="l"/>
              </a:tabLst>
            </a:pPr>
            <a:r>
              <a:rPr lang="en-US" dirty="0"/>
              <a:t>To understand the difference between </a:t>
            </a:r>
            <a:r>
              <a:rPr lang="en-US" dirty="0" err="1"/>
              <a:t>tú</a:t>
            </a:r>
            <a:r>
              <a:rPr lang="en-US" dirty="0"/>
              <a:t> and </a:t>
            </a:r>
            <a:r>
              <a:rPr lang="en-US" dirty="0" err="1"/>
              <a:t>usted</a:t>
            </a:r>
            <a:r>
              <a:rPr lang="en-US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C589F2E-7357-43CF-A0EC-060DC0921321}"/>
              </a:ext>
            </a:extLst>
          </p:cNvPr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>
            <a:solidFill>
              <a:srgbClr val="FFFF00"/>
            </a:solidFill>
            <a:prstDash val="lgDash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</a:rPr>
              <a:t>Y7 Topic 3 KNOWLEDGE ORGANISER: Mi comida </a:t>
            </a:r>
            <a:r>
              <a:rPr lang="en-GB" sz="2400" b="1" dirty="0" err="1">
                <a:solidFill>
                  <a:schemeClr val="tx1"/>
                </a:solidFill>
              </a:rPr>
              <a:t>preferida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2DFE7-A91D-48E4-8FB2-C88F07CADC9B}"/>
              </a:ext>
            </a:extLst>
          </p:cNvPr>
          <p:cNvSpPr/>
          <p:nvPr/>
        </p:nvSpPr>
        <p:spPr>
          <a:xfrm>
            <a:off x="4364324" y="669182"/>
            <a:ext cx="3600000" cy="5243345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</a:rPr>
              <a:t>New </a:t>
            </a:r>
            <a:r>
              <a:rPr lang="es-ES" sz="1600" b="1" u="sng" dirty="0" err="1">
                <a:solidFill>
                  <a:schemeClr val="tx1"/>
                </a:solidFill>
              </a:rPr>
              <a:t>vocabulary</a:t>
            </a:r>
            <a:r>
              <a:rPr lang="es-ES" sz="1600" b="1" u="sng" dirty="0">
                <a:solidFill>
                  <a:schemeClr val="tx1"/>
                </a:solidFill>
              </a:rPr>
              <a:t> </a:t>
            </a:r>
          </a:p>
          <a:p>
            <a:endParaRPr lang="es-ES" sz="1600" b="1" u="sng" dirty="0">
              <a:solidFill>
                <a:schemeClr val="tx1"/>
              </a:solidFill>
            </a:endParaRPr>
          </a:p>
          <a:p>
            <a:r>
              <a:rPr lang="es-ES" sz="1600" b="1" dirty="0">
                <a:solidFill>
                  <a:schemeClr val="tx1"/>
                </a:solidFill>
              </a:rPr>
              <a:t>Tú- </a:t>
            </a:r>
            <a:r>
              <a:rPr lang="es-ES" sz="1600" dirty="0" err="1">
                <a:solidFill>
                  <a:schemeClr val="tx1"/>
                </a:solidFill>
              </a:rPr>
              <a:t>you</a:t>
            </a:r>
            <a:r>
              <a:rPr lang="es-ES" sz="1600" dirty="0">
                <a:solidFill>
                  <a:schemeClr val="tx1"/>
                </a:solidFill>
              </a:rPr>
              <a:t> singular (informal)</a:t>
            </a:r>
          </a:p>
          <a:p>
            <a:r>
              <a:rPr lang="es-ES" sz="1600" b="1" dirty="0">
                <a:solidFill>
                  <a:schemeClr val="tx1"/>
                </a:solidFill>
              </a:rPr>
              <a:t>Usted- </a:t>
            </a:r>
            <a:r>
              <a:rPr lang="es-ES" sz="1600" dirty="0" err="1">
                <a:solidFill>
                  <a:schemeClr val="tx1"/>
                </a:solidFill>
              </a:rPr>
              <a:t>you</a:t>
            </a:r>
            <a:r>
              <a:rPr lang="es-ES" sz="1600" dirty="0">
                <a:solidFill>
                  <a:schemeClr val="tx1"/>
                </a:solidFill>
              </a:rPr>
              <a:t> singular (formal</a:t>
            </a:r>
            <a:r>
              <a:rPr lang="es-ES" sz="1600" u="sng" dirty="0">
                <a:solidFill>
                  <a:schemeClr val="tx1"/>
                </a:solidFill>
              </a:rPr>
              <a:t>)</a:t>
            </a:r>
          </a:p>
          <a:p>
            <a:endParaRPr lang="es-ES" sz="1000" i="1" dirty="0">
              <a:solidFill>
                <a:schemeClr val="tx1"/>
              </a:solidFill>
            </a:endParaRPr>
          </a:p>
          <a:p>
            <a:endParaRPr lang="es-ES" sz="1000" b="1" i="1" dirty="0">
              <a:solidFill>
                <a:schemeClr val="tx1"/>
              </a:solidFill>
            </a:endParaRPr>
          </a:p>
          <a:p>
            <a:endParaRPr lang="es-ES" sz="1000" b="1" i="1" dirty="0">
              <a:solidFill>
                <a:schemeClr val="tx1"/>
              </a:solidFill>
            </a:endParaRPr>
          </a:p>
          <a:p>
            <a:endParaRPr lang="es-ES" sz="1000" b="1" i="1" dirty="0">
              <a:solidFill>
                <a:schemeClr val="tx1"/>
              </a:solidFill>
            </a:endParaRPr>
          </a:p>
          <a:p>
            <a:endParaRPr lang="es-ES" sz="1000" b="1" i="1" dirty="0">
              <a:solidFill>
                <a:schemeClr val="tx1"/>
              </a:solidFill>
            </a:endParaRPr>
          </a:p>
          <a:p>
            <a:r>
              <a:rPr lang="es-ES" sz="1600" b="1" i="1" u="sng" dirty="0">
                <a:solidFill>
                  <a:schemeClr val="tx1"/>
                </a:solidFill>
              </a:rPr>
              <a:t>Key </a:t>
            </a:r>
            <a:r>
              <a:rPr lang="es-ES" sz="1600" b="1" i="1" u="sng" dirty="0" err="1">
                <a:solidFill>
                  <a:schemeClr val="tx1"/>
                </a:solidFill>
              </a:rPr>
              <a:t>verbs</a:t>
            </a:r>
            <a:endParaRPr lang="es-ES" sz="1600" u="sng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s-ES" sz="1600" b="1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48A44F-6E05-4899-94E5-21056B723DA5}"/>
              </a:ext>
            </a:extLst>
          </p:cNvPr>
          <p:cNvSpPr/>
          <p:nvPr/>
        </p:nvSpPr>
        <p:spPr>
          <a:xfrm>
            <a:off x="8016536" y="678061"/>
            <a:ext cx="3822205" cy="2923729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 err="1">
                <a:solidFill>
                  <a:schemeClr val="tx1"/>
                </a:solidFill>
              </a:rPr>
              <a:t>Assessment</a:t>
            </a:r>
            <a:endParaRPr lang="es-ES" sz="1600" b="1" u="sng" dirty="0">
              <a:solidFill>
                <a:schemeClr val="tx1"/>
              </a:solidFill>
            </a:endParaRPr>
          </a:p>
          <a:p>
            <a:endParaRPr lang="es-ES" sz="1600" b="1" u="sng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End Of Year Assessment </a:t>
            </a:r>
          </a:p>
          <a:p>
            <a:r>
              <a:rPr lang="en-GB" sz="1600" dirty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r>
              <a:rPr lang="en-GB" sz="1600" dirty="0">
                <a:solidFill>
                  <a:schemeClr val="tx1"/>
                </a:solidFill>
              </a:rPr>
              <a:t>Listening, Reading, Dictation &amp; Writing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pPr lvl="0"/>
            <a:r>
              <a:rPr lang="en-GB" sz="1600" dirty="0">
                <a:solidFill>
                  <a:schemeClr val="tx1"/>
                </a:solidFill>
              </a:rPr>
              <a:t>End of Topic Assessment</a:t>
            </a:r>
          </a:p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questions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1. ¿</a:t>
            </a:r>
            <a:r>
              <a:rPr lang="en-GB" sz="1600" b="1" dirty="0" err="1">
                <a:solidFill>
                  <a:schemeClr val="tx1"/>
                </a:solidFill>
              </a:rPr>
              <a:t>Qué</a:t>
            </a:r>
            <a:r>
              <a:rPr lang="en-GB" sz="1600" b="1" dirty="0">
                <a:solidFill>
                  <a:schemeClr val="tx1"/>
                </a:solidFill>
              </a:rPr>
              <a:t> comes? 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2. ¿</a:t>
            </a:r>
            <a:r>
              <a:rPr lang="en-GB" sz="1600" b="1" dirty="0" err="1">
                <a:solidFill>
                  <a:schemeClr val="tx1"/>
                </a:solidFill>
              </a:rPr>
              <a:t>Qué</a:t>
            </a:r>
            <a:r>
              <a:rPr lang="en-GB" sz="1600" b="1" dirty="0">
                <a:solidFill>
                  <a:schemeClr val="tx1"/>
                </a:solidFill>
              </a:rPr>
              <a:t> </a:t>
            </a:r>
            <a:r>
              <a:rPr lang="en-GB" sz="1600" b="1" dirty="0" err="1">
                <a:solidFill>
                  <a:schemeClr val="tx1"/>
                </a:solidFill>
              </a:rPr>
              <a:t>quieres</a:t>
            </a:r>
            <a:r>
              <a:rPr lang="en-GB" sz="1600" b="1" dirty="0">
                <a:solidFill>
                  <a:schemeClr val="tx1"/>
                </a:solidFill>
              </a:rPr>
              <a:t>?  </a:t>
            </a:r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3. ¿Eres </a:t>
            </a:r>
            <a:r>
              <a:rPr lang="en-GB" sz="1600" b="1" dirty="0" err="1">
                <a:solidFill>
                  <a:schemeClr val="tx1"/>
                </a:solidFill>
              </a:rPr>
              <a:t>sano</a:t>
            </a:r>
            <a:r>
              <a:rPr lang="en-GB" sz="1600" b="1" dirty="0">
                <a:solidFill>
                  <a:schemeClr val="tx1"/>
                </a:solidFill>
              </a:rPr>
              <a:t>? </a:t>
            </a:r>
            <a:endParaRPr lang="es-ES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1600" b="1" u="sng" dirty="0">
              <a:solidFill>
                <a:schemeClr val="tx1"/>
              </a:solidFill>
            </a:endParaRPr>
          </a:p>
          <a:p>
            <a:endParaRPr lang="en-GB" sz="800" b="1" u="sng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39260-6C97-4B8F-A2C3-23266BEDF78F}"/>
              </a:ext>
            </a:extLst>
          </p:cNvPr>
          <p:cNvSpPr/>
          <p:nvPr/>
        </p:nvSpPr>
        <p:spPr>
          <a:xfrm>
            <a:off x="421583" y="3588707"/>
            <a:ext cx="3771370" cy="2308324"/>
          </a:xfrm>
          <a:prstGeom prst="rect">
            <a:avLst/>
          </a:prstGeom>
          <a:ln w="38100">
            <a:solidFill>
              <a:srgbClr val="FF0000"/>
            </a:solidFill>
            <a:prstDash val="sysDash"/>
          </a:ln>
        </p:spPr>
        <p:txBody>
          <a:bodyPr wrap="square" anchor="t"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</a:rPr>
              <a:t>Links to prior learning</a:t>
            </a:r>
          </a:p>
          <a:p>
            <a:r>
              <a:rPr lang="es-ES" dirty="0">
                <a:solidFill>
                  <a:srgbClr val="000000"/>
                </a:solidFill>
              </a:rPr>
              <a:t>W</a:t>
            </a:r>
            <a:r>
              <a:rPr lang="en-GB" dirty="0" err="1">
                <a:solidFill>
                  <a:srgbClr val="000000"/>
                </a:solidFill>
              </a:rPr>
              <a:t>ord</a:t>
            </a:r>
            <a:r>
              <a:rPr lang="en-GB" dirty="0">
                <a:solidFill>
                  <a:srgbClr val="000000"/>
                </a:solidFill>
              </a:rPr>
              <a:t> classes (nouns, verbs, pronouns, adjectives)</a:t>
            </a:r>
          </a:p>
          <a:p>
            <a:r>
              <a:rPr lang="es-ES" dirty="0" err="1">
                <a:solidFill>
                  <a:srgbClr val="000000"/>
                </a:solidFill>
              </a:rPr>
              <a:t>Adjectival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agreement</a:t>
            </a:r>
            <a:r>
              <a:rPr lang="es-ES" dirty="0">
                <a:solidFill>
                  <a:srgbClr val="000000"/>
                </a:solidFill>
              </a:rPr>
              <a:t>, singular and plural</a:t>
            </a:r>
          </a:p>
          <a:p>
            <a:r>
              <a:rPr lang="es-ES" dirty="0" err="1">
                <a:solidFill>
                  <a:srgbClr val="000000"/>
                </a:solidFill>
              </a:rPr>
              <a:t>Cognates</a:t>
            </a:r>
            <a:endParaRPr lang="es-ES" dirty="0">
              <a:solidFill>
                <a:srgbClr val="000000"/>
              </a:solidFill>
            </a:endParaRPr>
          </a:p>
          <a:p>
            <a:r>
              <a:rPr lang="es-ES" dirty="0">
                <a:solidFill>
                  <a:srgbClr val="000000"/>
                </a:solidFill>
              </a:rPr>
              <a:t>Use </a:t>
            </a:r>
            <a:r>
              <a:rPr lang="es-ES" dirty="0" err="1">
                <a:solidFill>
                  <a:srgbClr val="000000"/>
                </a:solidFill>
              </a:rPr>
              <a:t>of</a:t>
            </a:r>
            <a:r>
              <a:rPr lang="es-ES" dirty="0">
                <a:solidFill>
                  <a:srgbClr val="000000"/>
                </a:solidFill>
              </a:rPr>
              <a:t> ‘gustar’ </a:t>
            </a:r>
          </a:p>
          <a:p>
            <a:r>
              <a:rPr lang="es-ES" dirty="0" err="1">
                <a:solidFill>
                  <a:srgbClr val="000000"/>
                </a:solidFill>
              </a:rPr>
              <a:t>Present</a:t>
            </a:r>
            <a:r>
              <a:rPr lang="es-ES" dirty="0">
                <a:solidFill>
                  <a:srgbClr val="000000"/>
                </a:solidFill>
              </a:rPr>
              <a:t> tense </a:t>
            </a:r>
            <a:r>
              <a:rPr lang="es-ES" dirty="0" err="1">
                <a:solidFill>
                  <a:srgbClr val="000000"/>
                </a:solidFill>
              </a:rPr>
              <a:t>conjugations</a:t>
            </a:r>
            <a:r>
              <a:rPr lang="es-ES" dirty="0">
                <a:solidFill>
                  <a:srgbClr val="000000"/>
                </a:solidFill>
              </a:rPr>
              <a:t> 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1FFABA-BF4F-4383-B845-11EAC231C44F}"/>
              </a:ext>
            </a:extLst>
          </p:cNvPr>
          <p:cNvSpPr/>
          <p:nvPr/>
        </p:nvSpPr>
        <p:spPr>
          <a:xfrm>
            <a:off x="8045810" y="3701987"/>
            <a:ext cx="3822205" cy="2396971"/>
          </a:xfrm>
          <a:prstGeom prst="rect">
            <a:avLst/>
          </a:prstGeom>
          <a:noFill/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s-ES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CEIAG Links</a:t>
            </a:r>
          </a:p>
          <a:p>
            <a:endParaRPr lang="en-GB" sz="1600" b="1" u="sng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600" b="1" u="sng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Hospitality</a:t>
            </a:r>
            <a:r>
              <a:rPr lang="en-GB" sz="1600" b="1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Leisure and Tourism</a:t>
            </a:r>
          </a:p>
          <a:p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Career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e.g., chef, food critic, travel guides, hotel managers, restaurant staff.</a:t>
            </a:r>
          </a:p>
          <a:p>
            <a:r>
              <a:rPr lang="en-GB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Skills</a:t>
            </a: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To succeed in these industries you need to be organised, adaptable and helpful. You also need to embrace learning about new cultures.</a:t>
            </a: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6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32" name="Picture 8" descr="Spanish flag cartoon Images, Stock Photos &amp; Vectors | Shutterstock">
            <a:extLst>
              <a:ext uri="{FF2B5EF4-FFF2-40B4-BE49-F238E27FC236}">
                <a16:creationId xmlns:a16="http://schemas.microsoft.com/office/drawing/2014/main" id="{EF71B919-FF4A-49C3-875B-9BF2EE7F92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36" b="14133"/>
          <a:stretch/>
        </p:blipFill>
        <p:spPr bwMode="auto">
          <a:xfrm>
            <a:off x="181886" y="-70151"/>
            <a:ext cx="954456" cy="762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3A95F18-C1DE-444C-BAB2-19D736244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524460"/>
              </p:ext>
            </p:extLst>
          </p:nvPr>
        </p:nvGraphicFramePr>
        <p:xfrm>
          <a:off x="4434235" y="2795353"/>
          <a:ext cx="3323528" cy="298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881">
                  <a:extLst>
                    <a:ext uri="{9D8B030D-6E8A-4147-A177-3AD203B41FA5}">
                      <a16:colId xmlns:a16="http://schemas.microsoft.com/office/drawing/2014/main" val="3777540833"/>
                    </a:ext>
                  </a:extLst>
                </a:gridCol>
                <a:gridCol w="958804">
                  <a:extLst>
                    <a:ext uri="{9D8B030D-6E8A-4147-A177-3AD203B41FA5}">
                      <a16:colId xmlns:a16="http://schemas.microsoft.com/office/drawing/2014/main" val="3192479123"/>
                    </a:ext>
                  </a:extLst>
                </a:gridCol>
                <a:gridCol w="1107843">
                  <a:extLst>
                    <a:ext uri="{9D8B030D-6E8A-4147-A177-3AD203B41FA5}">
                      <a16:colId xmlns:a16="http://schemas.microsoft.com/office/drawing/2014/main" val="1579263401"/>
                    </a:ext>
                  </a:extLst>
                </a:gridCol>
              </a:tblGrid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/>
                        <a:t>Pronoun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Comer (</a:t>
                      </a:r>
                      <a:r>
                        <a:rPr lang="es-ES" sz="1400" b="1" dirty="0" err="1"/>
                        <a:t>to</a:t>
                      </a:r>
                      <a:r>
                        <a:rPr lang="es-ES" sz="1400" b="1" dirty="0"/>
                        <a:t> </a:t>
                      </a:r>
                      <a:r>
                        <a:rPr lang="es-ES" sz="1400" b="1" dirty="0" err="1"/>
                        <a:t>eat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/>
                        <a:t>Beber</a:t>
                      </a:r>
                      <a:r>
                        <a:rPr lang="en-GB" sz="1400" b="1" dirty="0"/>
                        <a:t> (to drink)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8989801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yo (I)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Como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Bebo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413908"/>
                  </a:ext>
                </a:extLst>
              </a:tr>
              <a:tr h="232941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tu (</a:t>
                      </a:r>
                      <a:r>
                        <a:rPr lang="es-ES" sz="1400" b="1" dirty="0" err="1"/>
                        <a:t>you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Comes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Bebes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519447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él/ella (he/</a:t>
                      </a:r>
                      <a:r>
                        <a:rPr lang="es-ES" sz="1400" b="1" dirty="0" err="1"/>
                        <a:t>she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Bebe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311352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nosotros (</a:t>
                      </a:r>
                      <a:r>
                        <a:rPr lang="es-ES" sz="1400" b="1" dirty="0" err="1"/>
                        <a:t>we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 dirty="0"/>
                        <a:t>Comemos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Bebemos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653154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vosotros (</a:t>
                      </a:r>
                      <a:r>
                        <a:rPr lang="es-ES" sz="1400" b="1" dirty="0" err="1"/>
                        <a:t>you</a:t>
                      </a:r>
                      <a:r>
                        <a:rPr lang="es-ES" sz="1400" b="1" dirty="0"/>
                        <a:t> </a:t>
                      </a:r>
                      <a:r>
                        <a:rPr lang="es-ES" sz="1400" b="1" dirty="0" err="1"/>
                        <a:t>pl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 dirty="0"/>
                        <a:t>Coméis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Bebeis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953514"/>
                  </a:ext>
                </a:extLst>
              </a:tr>
              <a:tr h="237810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ellos/ellas (</a:t>
                      </a:r>
                      <a:r>
                        <a:rPr lang="es-ES" sz="1400" b="1" dirty="0" err="1"/>
                        <a:t>they</a:t>
                      </a:r>
                      <a:r>
                        <a:rPr lang="es-ES" sz="1400" b="1" dirty="0"/>
                        <a:t>)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/>
                        <a:t>Comen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noProof="0" dirty="0"/>
                        <a:t>Beben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1309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89923EC0-7DF1-4FED-8387-CADA069EB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714" y="-540"/>
            <a:ext cx="1745398" cy="1233996"/>
          </a:xfrm>
          <a:prstGeom prst="rect">
            <a:avLst/>
          </a:prstGeom>
        </p:spPr>
      </p:pic>
      <p:pic>
        <p:nvPicPr>
          <p:cNvPr id="1028" name="Picture 4" descr="Paella Isolated On White Vector Stok Vektör Sanatı &amp; Paella'nin Daha Fazla  Görseli - Paella, Vektör, İllüstrasyon - iStock">
            <a:extLst>
              <a:ext uri="{FF2B5EF4-FFF2-40B4-BE49-F238E27FC236}">
                <a16:creationId xmlns:a16="http://schemas.microsoft.com/office/drawing/2014/main" id="{8BEA7DAE-18B0-409F-BFD6-3A8BB459D6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245" y="5892328"/>
            <a:ext cx="1300635" cy="106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exican food Clipart. Free Download Transparent .PNG or Vector | Creazilla">
            <a:extLst>
              <a:ext uri="{FF2B5EF4-FFF2-40B4-BE49-F238E27FC236}">
                <a16:creationId xmlns:a16="http://schemas.microsoft.com/office/drawing/2014/main" id="{7A3552E1-9F12-494C-84CA-B8B08F6D1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888" y="5453389"/>
            <a:ext cx="1520332" cy="136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ffee Clip Art Free PNG Image｜Illustoon">
            <a:extLst>
              <a:ext uri="{FF2B5EF4-FFF2-40B4-BE49-F238E27FC236}">
                <a16:creationId xmlns:a16="http://schemas.microsoft.com/office/drawing/2014/main" id="{B1351AB8-D2B2-4F85-ACDB-ECE147743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610" y="5453389"/>
            <a:ext cx="1556625" cy="155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330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237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Miss. A Knight</dc:creator>
  <cp:lastModifiedBy>Ms. M Vasey</cp:lastModifiedBy>
  <cp:revision>50</cp:revision>
  <cp:lastPrinted>2023-02-13T10:05:35Z</cp:lastPrinted>
  <dcterms:created xsi:type="dcterms:W3CDTF">2022-04-13T11:42:14Z</dcterms:created>
  <dcterms:modified xsi:type="dcterms:W3CDTF">2025-07-03T17:18:52Z</dcterms:modified>
</cp:coreProperties>
</file>