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08788" cy="99409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09AB1E-6335-4BD9-99D7-126ADDC958D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505CFE8-A029-4A33-8620-A14D7D9171A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2DF4A1-1981-4F29-B14A-D67F42D2F5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AD719-DE0D-4344-B7DE-FD815CA3EDE3}" type="datetimeFigureOut">
              <a:rPr lang="en-GB" smtClean="0"/>
              <a:t>03/07/2025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2131BC-D092-42A6-9E06-5F80BF429D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68D3E4-F7C9-4AC4-8CBF-ADB5CFC8BA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0BBE4-219D-46F2-A4ED-E33A0B98B7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45105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34BDD4-E8D9-477B-9E4A-5684CF75C9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E11967A-54C5-454D-B548-910EA8218D1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643BBD-BF7F-4ABF-9556-5BA7255172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AD719-DE0D-4344-B7DE-FD815CA3EDE3}" type="datetimeFigureOut">
              <a:rPr lang="en-GB" smtClean="0"/>
              <a:t>03/07/2025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52F016-6F65-40A2-AED4-CBB46BFA6C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7CA3B2-30AC-419D-81AB-15B8E2F62D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0BBE4-219D-46F2-A4ED-E33A0B98B7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17840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1200A95-7B76-4164-923F-066FA20BBC0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9203F16-AAE1-4C8D-9FB0-C2DF76D449B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6E3FF2-1EB0-42B6-9174-61A85AFCB9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AD719-DE0D-4344-B7DE-FD815CA3EDE3}" type="datetimeFigureOut">
              <a:rPr lang="en-GB" smtClean="0"/>
              <a:t>03/07/2025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C8993D-5863-4FAC-9F9C-35A6556EEF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3761D0-4B63-401A-8DE7-43A3338E90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0BBE4-219D-46F2-A4ED-E33A0B98B7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0819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FC2D9B-156C-4173-9280-DB4EA0F893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7D9D92-BFA5-4ED5-9D2F-E522FF1956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4CC794-5B2F-410E-A115-04D4166EC8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AD719-DE0D-4344-B7DE-FD815CA3EDE3}" type="datetimeFigureOut">
              <a:rPr lang="en-GB" smtClean="0"/>
              <a:t>03/07/2025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1A11A2-BE09-42B2-8502-676206DA43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071457-8B36-40D5-B7EF-9A1190FD7D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0BBE4-219D-46F2-A4ED-E33A0B98B7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74763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8E8BA5-9D6F-4A38-8429-E5835C5BDB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948C2F-0769-4F10-88CA-CA9EF4AD47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0CB494-7D16-47D1-8D32-395924AFBD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AD719-DE0D-4344-B7DE-FD815CA3EDE3}" type="datetimeFigureOut">
              <a:rPr lang="en-GB" smtClean="0"/>
              <a:t>03/07/2025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5DC877-9BB3-446A-9F30-E73AF5459F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FD017C-5B60-4AA8-8D17-56C9D7A280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0BBE4-219D-46F2-A4ED-E33A0B98B7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13827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752FF4-BDF1-47C7-AB10-D6923E84BB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A69D42-BD35-4BB9-BBB4-BE5A862637C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DBCDCBC-CF0F-4629-BDED-83C92896038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DDF831D-7325-42E3-813D-FEB184DC1D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AD719-DE0D-4344-B7DE-FD815CA3EDE3}" type="datetimeFigureOut">
              <a:rPr lang="en-GB" smtClean="0"/>
              <a:t>03/07/2025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B71CE08-9093-4174-ACAD-01751FAB2C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743ED2D-DA7C-4D6D-9B71-F86623FC55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0BBE4-219D-46F2-A4ED-E33A0B98B7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25959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5A46CE-8EBF-41DC-8E1F-0E7D7E65D4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0B10C96-F0B1-4958-8D00-C9514E23FD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73C5E83-9F6C-4CD4-9552-EB7C8BC5599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118C173-4499-4EE3-ACA1-D8894A173A2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43DE32B-B25C-48E4-9805-86BF9BAF2E3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AB848D4-EE65-4FCC-9CA6-FACD627A33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AD719-DE0D-4344-B7DE-FD815CA3EDE3}" type="datetimeFigureOut">
              <a:rPr lang="en-GB" smtClean="0"/>
              <a:t>03/07/2025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6D03C9B-D378-4A0C-BF8C-E1D33E864C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8C8E09B-86DD-4E74-BB37-6DA8B071A4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0BBE4-219D-46F2-A4ED-E33A0B98B7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12587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2EB706-5E75-4DF1-A237-24EA8398A6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1252793-626E-4919-95C5-C217061091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AD719-DE0D-4344-B7DE-FD815CA3EDE3}" type="datetimeFigureOut">
              <a:rPr lang="en-GB" smtClean="0"/>
              <a:t>03/07/2025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9D86AB0-3B22-497F-B660-EA025CB08D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BADF332-0199-4688-BD0F-57590A346C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0BBE4-219D-46F2-A4ED-E33A0B98B7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70514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0200400-24CD-480A-AD48-8EF5C3452C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AD719-DE0D-4344-B7DE-FD815CA3EDE3}" type="datetimeFigureOut">
              <a:rPr lang="en-GB" smtClean="0"/>
              <a:t>03/07/2025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DF20090-ED8F-4B62-AE13-645E9D8AF5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078BD9D-6960-401D-AA79-5B08F39B48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0BBE4-219D-46F2-A4ED-E33A0B98B7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63602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FD09E2-0401-46D0-8914-66E6EE5622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ADE987-C004-4BCE-B066-6E4A781B83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822FC29-1B77-444E-9273-78E8E869F7F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E1BAA78-CEBC-4F22-AA2A-EC74E042E4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AD719-DE0D-4344-B7DE-FD815CA3EDE3}" type="datetimeFigureOut">
              <a:rPr lang="en-GB" smtClean="0"/>
              <a:t>03/07/2025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D459CED-1AF2-459B-BDEF-A63B53FBC7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01CEABA-0B35-4C53-BC27-2670930488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0BBE4-219D-46F2-A4ED-E33A0B98B7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62525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5A24BD-6170-40D4-9B6F-F89F6FCA85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18E9446-4ED2-4C2D-BAF9-E55E16B7694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C61AF7F-8778-4B2F-8337-BB32C9D080E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E0D09DF-79B6-4099-B8F0-0AA4F97BA1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AD719-DE0D-4344-B7DE-FD815CA3EDE3}" type="datetimeFigureOut">
              <a:rPr lang="en-GB" smtClean="0"/>
              <a:t>03/07/2025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2C8C75E-E6CE-4C49-946F-AFD8A6D42A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3A38268-8E42-47EC-A3CF-A07F52AB3F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0BBE4-219D-46F2-A4ED-E33A0B98B7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38583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4D3616D-45FC-452B-A9D6-5675B5648F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D6FD18-DDB0-48CC-AFA7-5AC36414C1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FCBC30-15BB-420C-97E3-8CC53986604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AAD719-DE0D-4344-B7DE-FD815CA3EDE3}" type="datetimeFigureOut">
              <a:rPr lang="en-GB" smtClean="0"/>
              <a:t>03/07/2025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44FDE4-6F46-44DC-A2CD-F2841E6973D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0414F3-D450-490B-8784-619F0D3EAC8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60BBE4-219D-46F2-A4ED-E33A0B98B7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59207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30A58355-80BE-4CB4-A27E-0E819CFD5FC9}"/>
              </a:ext>
            </a:extLst>
          </p:cNvPr>
          <p:cNvSpPr txBox="1"/>
          <p:nvPr/>
        </p:nvSpPr>
        <p:spPr>
          <a:xfrm>
            <a:off x="164697" y="752445"/>
            <a:ext cx="3967621" cy="2769989"/>
          </a:xfrm>
          <a:prstGeom prst="rect">
            <a:avLst/>
          </a:prstGeom>
          <a:noFill/>
          <a:ln w="38100" cmpd="sng">
            <a:solidFill>
              <a:srgbClr val="7030A0"/>
            </a:solidFill>
            <a:prstDash val="sysDash"/>
          </a:ln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  <a:tabLst>
                <a:tab pos="714375" algn="l"/>
              </a:tabLst>
            </a:pPr>
            <a:r>
              <a:rPr lang="en-US" b="1" u="sng" dirty="0"/>
              <a:t>New concepts and skills</a:t>
            </a:r>
          </a:p>
          <a:p>
            <a:pPr marL="285750" indent="-285750">
              <a:spcAft>
                <a:spcPts val="1200"/>
              </a:spcAft>
              <a:buFontTx/>
              <a:buChar char="-"/>
              <a:tabLst>
                <a:tab pos="714375" algn="l"/>
              </a:tabLst>
            </a:pPr>
            <a:r>
              <a:rPr lang="en-US" dirty="0"/>
              <a:t>To learn a wider range of vocabulary relating to free </a:t>
            </a:r>
            <a:r>
              <a:rPr lang="en-US"/>
              <a:t>time activities. </a:t>
            </a:r>
            <a:endParaRPr lang="en-US" dirty="0"/>
          </a:p>
          <a:p>
            <a:pPr marL="285750" indent="-285750">
              <a:spcAft>
                <a:spcPts val="1200"/>
              </a:spcAft>
              <a:buFontTx/>
              <a:buChar char="-"/>
              <a:tabLst>
                <a:tab pos="714375" algn="l"/>
              </a:tabLst>
            </a:pPr>
            <a:r>
              <a:rPr lang="en-US" dirty="0"/>
              <a:t>Confidently use conjugated AR, ER and IR verbs together when talking about free time activities. </a:t>
            </a:r>
          </a:p>
          <a:p>
            <a:pPr marL="285750" indent="-285750">
              <a:spcAft>
                <a:spcPts val="1200"/>
              </a:spcAft>
              <a:buFontTx/>
              <a:buChar char="-"/>
              <a:tabLst>
                <a:tab pos="714375" algn="l"/>
              </a:tabLst>
            </a:pPr>
            <a:r>
              <a:rPr lang="en-US" dirty="0"/>
              <a:t>Confidently use irregular verb conjugations within work. 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9C589F2E-7357-43CF-A0EC-060DC0921321}"/>
              </a:ext>
            </a:extLst>
          </p:cNvPr>
          <p:cNvSpPr/>
          <p:nvPr/>
        </p:nvSpPr>
        <p:spPr>
          <a:xfrm>
            <a:off x="353257" y="59062"/>
            <a:ext cx="11485484" cy="387642"/>
          </a:xfrm>
          <a:prstGeom prst="rect">
            <a:avLst/>
          </a:prstGeom>
          <a:noFill/>
          <a:ln w="57150">
            <a:solidFill>
              <a:srgbClr val="FFFF00"/>
            </a:solidFill>
            <a:prstDash val="lgDashDot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b="1" dirty="0">
                <a:solidFill>
                  <a:schemeClr val="tx1"/>
                </a:solidFill>
              </a:rPr>
              <a:t>Y7 Topic 2 KNOWLEDGE ORGANISER: </a:t>
            </a:r>
            <a:r>
              <a:rPr lang="es-ES" sz="2400" b="1" dirty="0">
                <a:solidFill>
                  <a:schemeClr val="tx1"/>
                </a:solidFill>
              </a:rPr>
              <a:t>Mis Pasatiempos 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962DFE7-A91D-48E4-8FB2-C88F07CADC9B}"/>
              </a:ext>
            </a:extLst>
          </p:cNvPr>
          <p:cNvSpPr/>
          <p:nvPr/>
        </p:nvSpPr>
        <p:spPr>
          <a:xfrm>
            <a:off x="4317240" y="527886"/>
            <a:ext cx="3647084" cy="6271052"/>
          </a:xfrm>
          <a:prstGeom prst="rect">
            <a:avLst/>
          </a:prstGeom>
          <a:noFill/>
          <a:ln w="38100">
            <a:solidFill>
              <a:srgbClr val="92D05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s-ES" sz="1600" b="1" u="sng" dirty="0">
                <a:solidFill>
                  <a:schemeClr val="tx1"/>
                </a:solidFill>
              </a:rPr>
              <a:t>New </a:t>
            </a:r>
            <a:r>
              <a:rPr lang="es-ES" sz="1600" b="1" u="sng" dirty="0" err="1">
                <a:solidFill>
                  <a:schemeClr val="tx1"/>
                </a:solidFill>
              </a:rPr>
              <a:t>verbs</a:t>
            </a:r>
            <a:endParaRPr lang="es-ES" sz="1600" b="1" u="sng" dirty="0">
              <a:solidFill>
                <a:schemeClr val="tx1"/>
              </a:solidFill>
            </a:endParaRPr>
          </a:p>
          <a:p>
            <a:endParaRPr lang="es-ES" sz="1000" i="1" dirty="0">
              <a:solidFill>
                <a:schemeClr val="tx1"/>
              </a:solidFill>
            </a:endParaRPr>
          </a:p>
          <a:p>
            <a:pPr marL="285750" indent="-285750">
              <a:buFontTx/>
              <a:buChar char="-"/>
            </a:pPr>
            <a:r>
              <a:rPr lang="es-ES" sz="1400" b="1" i="1" dirty="0">
                <a:solidFill>
                  <a:schemeClr val="tx1"/>
                </a:solidFill>
              </a:rPr>
              <a:t>Cocinar-</a:t>
            </a:r>
            <a:r>
              <a:rPr lang="es-ES" sz="1400" i="1" dirty="0">
                <a:solidFill>
                  <a:schemeClr val="tx1"/>
                </a:solidFill>
              </a:rPr>
              <a:t> </a:t>
            </a:r>
            <a:r>
              <a:rPr lang="es-ES" sz="1400" i="1" dirty="0" err="1">
                <a:solidFill>
                  <a:schemeClr val="tx1"/>
                </a:solidFill>
              </a:rPr>
              <a:t>to</a:t>
            </a:r>
            <a:r>
              <a:rPr lang="es-ES" sz="1400" i="1" dirty="0">
                <a:solidFill>
                  <a:schemeClr val="tx1"/>
                </a:solidFill>
              </a:rPr>
              <a:t> </a:t>
            </a:r>
            <a:r>
              <a:rPr lang="es-ES" sz="1400" i="1" dirty="0" err="1">
                <a:solidFill>
                  <a:schemeClr val="tx1"/>
                </a:solidFill>
              </a:rPr>
              <a:t>cook</a:t>
            </a:r>
            <a:r>
              <a:rPr lang="es-ES" sz="1400" i="1" dirty="0">
                <a:solidFill>
                  <a:schemeClr val="tx1"/>
                </a:solidFill>
              </a:rPr>
              <a:t> </a:t>
            </a:r>
          </a:p>
          <a:p>
            <a:pPr marL="285750" indent="-285750">
              <a:buFontTx/>
              <a:buChar char="-"/>
            </a:pPr>
            <a:r>
              <a:rPr lang="es-ES" sz="1400" b="1" i="1" dirty="0">
                <a:solidFill>
                  <a:schemeClr val="tx1"/>
                </a:solidFill>
              </a:rPr>
              <a:t>Dibujar</a:t>
            </a:r>
            <a:r>
              <a:rPr lang="es-ES" sz="1400" i="1" dirty="0">
                <a:solidFill>
                  <a:schemeClr val="tx1"/>
                </a:solidFill>
              </a:rPr>
              <a:t>- </a:t>
            </a:r>
            <a:r>
              <a:rPr lang="es-ES" sz="1400" i="1" dirty="0" err="1">
                <a:solidFill>
                  <a:schemeClr val="tx1"/>
                </a:solidFill>
              </a:rPr>
              <a:t>to</a:t>
            </a:r>
            <a:r>
              <a:rPr lang="es-ES" sz="1400" i="1" dirty="0">
                <a:solidFill>
                  <a:schemeClr val="tx1"/>
                </a:solidFill>
              </a:rPr>
              <a:t> </a:t>
            </a:r>
            <a:r>
              <a:rPr lang="es-ES" sz="1400" i="1" dirty="0" err="1">
                <a:solidFill>
                  <a:schemeClr val="tx1"/>
                </a:solidFill>
              </a:rPr>
              <a:t>draw</a:t>
            </a:r>
            <a:endParaRPr lang="es-ES" sz="1400" i="1" dirty="0">
              <a:solidFill>
                <a:schemeClr val="tx1"/>
              </a:solidFill>
            </a:endParaRPr>
          </a:p>
          <a:p>
            <a:pPr marL="285750" indent="-285750">
              <a:buFontTx/>
              <a:buChar char="-"/>
            </a:pPr>
            <a:r>
              <a:rPr lang="es-ES" sz="1400" b="1" i="1" dirty="0">
                <a:solidFill>
                  <a:schemeClr val="tx1"/>
                </a:solidFill>
              </a:rPr>
              <a:t>Nadar</a:t>
            </a:r>
            <a:r>
              <a:rPr lang="es-ES" sz="1400" i="1" dirty="0">
                <a:solidFill>
                  <a:schemeClr val="tx1"/>
                </a:solidFill>
              </a:rPr>
              <a:t>- </a:t>
            </a:r>
            <a:r>
              <a:rPr lang="es-ES" sz="1400" i="1" dirty="0" err="1">
                <a:solidFill>
                  <a:schemeClr val="tx1"/>
                </a:solidFill>
              </a:rPr>
              <a:t>to</a:t>
            </a:r>
            <a:r>
              <a:rPr lang="es-ES" sz="1400" i="1" dirty="0">
                <a:solidFill>
                  <a:schemeClr val="tx1"/>
                </a:solidFill>
              </a:rPr>
              <a:t> </a:t>
            </a:r>
            <a:r>
              <a:rPr lang="es-ES" sz="1400" i="1" dirty="0" err="1">
                <a:solidFill>
                  <a:schemeClr val="tx1"/>
                </a:solidFill>
              </a:rPr>
              <a:t>swim</a:t>
            </a:r>
            <a:endParaRPr lang="es-ES" sz="1400" i="1" dirty="0">
              <a:solidFill>
                <a:schemeClr val="tx1"/>
              </a:solidFill>
            </a:endParaRPr>
          </a:p>
          <a:p>
            <a:pPr marL="285750" indent="-285750">
              <a:buFontTx/>
              <a:buChar char="-"/>
            </a:pPr>
            <a:r>
              <a:rPr lang="es-ES" sz="1400" b="1" i="1" dirty="0">
                <a:solidFill>
                  <a:schemeClr val="tx1"/>
                </a:solidFill>
              </a:rPr>
              <a:t>Asistir</a:t>
            </a:r>
            <a:r>
              <a:rPr lang="es-ES" sz="1400" i="1" dirty="0">
                <a:solidFill>
                  <a:schemeClr val="tx1"/>
                </a:solidFill>
              </a:rPr>
              <a:t>- </a:t>
            </a:r>
            <a:r>
              <a:rPr lang="es-ES" sz="1400" i="1" dirty="0" err="1">
                <a:solidFill>
                  <a:schemeClr val="tx1"/>
                </a:solidFill>
              </a:rPr>
              <a:t>to</a:t>
            </a:r>
            <a:r>
              <a:rPr lang="es-ES" sz="1400" i="1" dirty="0">
                <a:solidFill>
                  <a:schemeClr val="tx1"/>
                </a:solidFill>
              </a:rPr>
              <a:t> </a:t>
            </a:r>
            <a:r>
              <a:rPr lang="es-ES" sz="1400" i="1" dirty="0" err="1">
                <a:solidFill>
                  <a:schemeClr val="tx1"/>
                </a:solidFill>
              </a:rPr>
              <a:t>attend</a:t>
            </a:r>
            <a:endParaRPr lang="es-ES" sz="1400" i="1" dirty="0">
              <a:solidFill>
                <a:schemeClr val="tx1"/>
              </a:solidFill>
            </a:endParaRPr>
          </a:p>
          <a:p>
            <a:pPr marL="285750" indent="-285750">
              <a:buFontTx/>
              <a:buChar char="-"/>
            </a:pPr>
            <a:endParaRPr lang="es-ES" sz="500" i="1" dirty="0">
              <a:solidFill>
                <a:schemeClr val="tx1"/>
              </a:solidFill>
            </a:endParaRPr>
          </a:p>
          <a:p>
            <a:r>
              <a:rPr lang="es-ES" sz="1600" b="1" i="1" u="sng" dirty="0">
                <a:solidFill>
                  <a:schemeClr val="tx1"/>
                </a:solidFill>
              </a:rPr>
              <a:t>New </a:t>
            </a:r>
            <a:r>
              <a:rPr lang="es-ES" sz="1600" b="1" i="1" u="sng" dirty="0" err="1">
                <a:solidFill>
                  <a:schemeClr val="tx1"/>
                </a:solidFill>
              </a:rPr>
              <a:t>opinion</a:t>
            </a:r>
            <a:r>
              <a:rPr lang="es-ES" sz="1600" b="1" i="1" u="sng" dirty="0">
                <a:solidFill>
                  <a:schemeClr val="tx1"/>
                </a:solidFill>
              </a:rPr>
              <a:t> phrases</a:t>
            </a:r>
          </a:p>
          <a:p>
            <a:endParaRPr lang="es-ES" sz="1050" b="1" i="1" u="sng" dirty="0">
              <a:solidFill>
                <a:schemeClr val="tx1"/>
              </a:solidFill>
            </a:endParaRPr>
          </a:p>
          <a:p>
            <a:pPr marL="285750" indent="-285750">
              <a:buFontTx/>
              <a:buChar char="-"/>
            </a:pPr>
            <a:r>
              <a:rPr lang="es-ES" sz="1400" b="1" i="1" dirty="0">
                <a:solidFill>
                  <a:schemeClr val="tx1"/>
                </a:solidFill>
              </a:rPr>
              <a:t>No me gusta nada –</a:t>
            </a:r>
            <a:r>
              <a:rPr lang="es-ES" sz="1400" i="1" dirty="0">
                <a:solidFill>
                  <a:schemeClr val="tx1"/>
                </a:solidFill>
              </a:rPr>
              <a:t> I </a:t>
            </a:r>
            <a:r>
              <a:rPr lang="es-ES" sz="1400" i="1" dirty="0" err="1">
                <a:solidFill>
                  <a:schemeClr val="tx1"/>
                </a:solidFill>
              </a:rPr>
              <a:t>really</a:t>
            </a:r>
            <a:r>
              <a:rPr lang="es-ES" sz="1400" i="1" dirty="0">
                <a:solidFill>
                  <a:schemeClr val="tx1"/>
                </a:solidFill>
              </a:rPr>
              <a:t> </a:t>
            </a:r>
            <a:r>
              <a:rPr lang="es-ES" sz="1400" i="1" dirty="0" err="1">
                <a:solidFill>
                  <a:schemeClr val="tx1"/>
                </a:solidFill>
              </a:rPr>
              <a:t>don’t</a:t>
            </a:r>
            <a:r>
              <a:rPr lang="es-ES" sz="1400" i="1" dirty="0">
                <a:solidFill>
                  <a:schemeClr val="tx1"/>
                </a:solidFill>
              </a:rPr>
              <a:t> </a:t>
            </a:r>
            <a:r>
              <a:rPr lang="es-ES" sz="1400" i="1" dirty="0" err="1">
                <a:solidFill>
                  <a:schemeClr val="tx1"/>
                </a:solidFill>
              </a:rPr>
              <a:t>like</a:t>
            </a:r>
            <a:endParaRPr lang="es-ES" sz="1400" i="1" dirty="0">
              <a:solidFill>
                <a:schemeClr val="tx1"/>
              </a:solidFill>
            </a:endParaRPr>
          </a:p>
          <a:p>
            <a:pPr marL="285750" indent="-285750">
              <a:buFontTx/>
              <a:buChar char="-"/>
            </a:pPr>
            <a:r>
              <a:rPr lang="es-ES" sz="1400" b="1" i="1" dirty="0">
                <a:solidFill>
                  <a:schemeClr val="tx1"/>
                </a:solidFill>
              </a:rPr>
              <a:t>Me chifla </a:t>
            </a:r>
            <a:r>
              <a:rPr lang="es-ES" sz="1400" i="1" dirty="0">
                <a:solidFill>
                  <a:schemeClr val="tx1"/>
                </a:solidFill>
              </a:rPr>
              <a:t>– </a:t>
            </a:r>
            <a:r>
              <a:rPr lang="es-ES" sz="1400" i="1" dirty="0" err="1">
                <a:solidFill>
                  <a:schemeClr val="tx1"/>
                </a:solidFill>
              </a:rPr>
              <a:t>I’m</a:t>
            </a:r>
            <a:r>
              <a:rPr lang="es-ES" sz="1400" i="1" dirty="0">
                <a:solidFill>
                  <a:schemeClr val="tx1"/>
                </a:solidFill>
              </a:rPr>
              <a:t> </a:t>
            </a:r>
            <a:r>
              <a:rPr lang="es-ES" sz="1400" i="1" dirty="0" err="1">
                <a:solidFill>
                  <a:schemeClr val="tx1"/>
                </a:solidFill>
              </a:rPr>
              <a:t>crazy</a:t>
            </a:r>
            <a:r>
              <a:rPr lang="es-ES" sz="1400" i="1" dirty="0">
                <a:solidFill>
                  <a:schemeClr val="tx1"/>
                </a:solidFill>
              </a:rPr>
              <a:t> </a:t>
            </a:r>
            <a:r>
              <a:rPr lang="es-ES" sz="1400" i="1" dirty="0" err="1">
                <a:solidFill>
                  <a:schemeClr val="tx1"/>
                </a:solidFill>
              </a:rPr>
              <a:t>about</a:t>
            </a:r>
            <a:endParaRPr lang="es-ES" sz="1400" i="1" dirty="0">
              <a:solidFill>
                <a:schemeClr val="tx1"/>
              </a:solidFill>
            </a:endParaRPr>
          </a:p>
          <a:p>
            <a:pPr marL="285750" indent="-285750">
              <a:buFontTx/>
              <a:buChar char="-"/>
            </a:pPr>
            <a:r>
              <a:rPr lang="es-ES" sz="1400" b="1" i="1" dirty="0">
                <a:solidFill>
                  <a:schemeClr val="tx1"/>
                </a:solidFill>
              </a:rPr>
              <a:t>Creo que / Diría que / Según yo </a:t>
            </a:r>
            <a:r>
              <a:rPr lang="es-ES" sz="1400" i="1" dirty="0">
                <a:solidFill>
                  <a:schemeClr val="tx1"/>
                </a:solidFill>
              </a:rPr>
              <a:t>– I </a:t>
            </a:r>
            <a:r>
              <a:rPr lang="es-ES" sz="1400" i="1" dirty="0" err="1">
                <a:solidFill>
                  <a:schemeClr val="tx1"/>
                </a:solidFill>
              </a:rPr>
              <a:t>think</a:t>
            </a:r>
            <a:r>
              <a:rPr lang="es-ES" sz="1400" i="1" dirty="0">
                <a:solidFill>
                  <a:schemeClr val="tx1"/>
                </a:solidFill>
              </a:rPr>
              <a:t> </a:t>
            </a:r>
            <a:r>
              <a:rPr lang="es-ES" sz="1400" i="1" dirty="0" err="1">
                <a:solidFill>
                  <a:schemeClr val="tx1"/>
                </a:solidFill>
              </a:rPr>
              <a:t>that</a:t>
            </a:r>
            <a:r>
              <a:rPr lang="es-ES" sz="1400" i="1" dirty="0">
                <a:solidFill>
                  <a:schemeClr val="tx1"/>
                </a:solidFill>
              </a:rPr>
              <a:t> / I </a:t>
            </a:r>
            <a:r>
              <a:rPr lang="es-ES" sz="1400" i="1" dirty="0" err="1">
                <a:solidFill>
                  <a:schemeClr val="tx1"/>
                </a:solidFill>
              </a:rPr>
              <a:t>would</a:t>
            </a:r>
            <a:r>
              <a:rPr lang="es-ES" sz="1400" i="1" dirty="0">
                <a:solidFill>
                  <a:schemeClr val="tx1"/>
                </a:solidFill>
              </a:rPr>
              <a:t> </a:t>
            </a:r>
            <a:r>
              <a:rPr lang="es-ES" sz="1400" i="1" dirty="0" err="1">
                <a:solidFill>
                  <a:schemeClr val="tx1"/>
                </a:solidFill>
              </a:rPr>
              <a:t>say</a:t>
            </a:r>
            <a:r>
              <a:rPr lang="es-ES" sz="1400" i="1" dirty="0">
                <a:solidFill>
                  <a:schemeClr val="tx1"/>
                </a:solidFill>
              </a:rPr>
              <a:t> </a:t>
            </a:r>
            <a:r>
              <a:rPr lang="es-ES" sz="1400" i="1" dirty="0" err="1">
                <a:solidFill>
                  <a:schemeClr val="tx1"/>
                </a:solidFill>
              </a:rPr>
              <a:t>that</a:t>
            </a:r>
            <a:r>
              <a:rPr lang="es-ES" sz="1400" i="1" dirty="0">
                <a:solidFill>
                  <a:schemeClr val="tx1"/>
                </a:solidFill>
              </a:rPr>
              <a:t> / </a:t>
            </a:r>
            <a:r>
              <a:rPr lang="es-ES" sz="1400" i="1" dirty="0" err="1">
                <a:solidFill>
                  <a:schemeClr val="tx1"/>
                </a:solidFill>
              </a:rPr>
              <a:t>According</a:t>
            </a:r>
            <a:r>
              <a:rPr lang="es-ES" sz="1400" i="1" dirty="0">
                <a:solidFill>
                  <a:schemeClr val="tx1"/>
                </a:solidFill>
              </a:rPr>
              <a:t> </a:t>
            </a:r>
            <a:r>
              <a:rPr lang="es-ES" sz="1400" i="1" dirty="0" err="1">
                <a:solidFill>
                  <a:schemeClr val="tx1"/>
                </a:solidFill>
              </a:rPr>
              <a:t>to</a:t>
            </a:r>
            <a:r>
              <a:rPr lang="es-ES" sz="1400" i="1" dirty="0">
                <a:solidFill>
                  <a:schemeClr val="tx1"/>
                </a:solidFill>
              </a:rPr>
              <a:t> me</a:t>
            </a:r>
          </a:p>
          <a:p>
            <a:endParaRPr lang="es-ES" sz="1000" b="1" i="1" dirty="0">
              <a:solidFill>
                <a:schemeClr val="tx1"/>
              </a:solidFill>
            </a:endParaRPr>
          </a:p>
          <a:p>
            <a:r>
              <a:rPr lang="es-ES" sz="1600" b="1" i="1" u="sng" dirty="0">
                <a:solidFill>
                  <a:schemeClr val="tx1"/>
                </a:solidFill>
              </a:rPr>
              <a:t>Key irregular </a:t>
            </a:r>
            <a:r>
              <a:rPr lang="es-ES" sz="1600" b="1" i="1" u="sng" dirty="0" err="1">
                <a:solidFill>
                  <a:schemeClr val="tx1"/>
                </a:solidFill>
              </a:rPr>
              <a:t>verbs</a:t>
            </a:r>
            <a:endParaRPr lang="es-ES" sz="1600" u="sng" dirty="0">
              <a:solidFill>
                <a:schemeClr val="tx1"/>
              </a:solidFill>
            </a:endParaRPr>
          </a:p>
          <a:p>
            <a:pPr marL="285750" indent="-285750">
              <a:buFontTx/>
              <a:buChar char="-"/>
            </a:pPr>
            <a:endParaRPr lang="es-ES" sz="1600" dirty="0">
              <a:solidFill>
                <a:schemeClr val="tx1"/>
              </a:solidFill>
            </a:endParaRPr>
          </a:p>
          <a:p>
            <a:pPr marL="285750" indent="-285750">
              <a:buFontTx/>
              <a:buChar char="-"/>
            </a:pPr>
            <a:endParaRPr lang="es-ES" sz="1600" dirty="0">
              <a:solidFill>
                <a:schemeClr val="tx1"/>
              </a:solidFill>
            </a:endParaRPr>
          </a:p>
          <a:p>
            <a:pPr marL="285750" indent="-285750">
              <a:buFontTx/>
              <a:buChar char="-"/>
            </a:pPr>
            <a:endParaRPr lang="es-ES" sz="1600" dirty="0">
              <a:solidFill>
                <a:schemeClr val="tx1"/>
              </a:solidFill>
            </a:endParaRPr>
          </a:p>
          <a:p>
            <a:pPr marL="285750" indent="-285750">
              <a:buFontTx/>
              <a:buChar char="-"/>
            </a:pPr>
            <a:endParaRPr lang="es-ES" sz="1600" dirty="0">
              <a:solidFill>
                <a:schemeClr val="tx1"/>
              </a:solidFill>
            </a:endParaRPr>
          </a:p>
          <a:p>
            <a:pPr marL="285750" indent="-285750">
              <a:buFontTx/>
              <a:buChar char="-"/>
            </a:pPr>
            <a:endParaRPr lang="es-ES" sz="1600" dirty="0">
              <a:solidFill>
                <a:schemeClr val="tx1"/>
              </a:solidFill>
            </a:endParaRPr>
          </a:p>
          <a:p>
            <a:pPr marL="285750" indent="-285750">
              <a:buFontTx/>
              <a:buChar char="-"/>
            </a:pPr>
            <a:endParaRPr lang="es-ES" sz="1600" dirty="0">
              <a:solidFill>
                <a:schemeClr val="tx1"/>
              </a:solidFill>
            </a:endParaRPr>
          </a:p>
          <a:p>
            <a:pPr marL="285750" indent="-285750">
              <a:buFontTx/>
              <a:buChar char="-"/>
            </a:pPr>
            <a:endParaRPr lang="es-ES" sz="1600" dirty="0">
              <a:solidFill>
                <a:schemeClr val="tx1"/>
              </a:solidFill>
            </a:endParaRPr>
          </a:p>
          <a:p>
            <a:pPr marL="285750" indent="-285750">
              <a:buFontTx/>
              <a:buChar char="-"/>
            </a:pPr>
            <a:endParaRPr lang="es-ES" sz="1600" b="1" u="sng" dirty="0">
              <a:solidFill>
                <a:schemeClr val="tx1"/>
              </a:solidFill>
            </a:endParaRPr>
          </a:p>
          <a:p>
            <a:endParaRPr lang="es-ES" sz="1600" b="1" dirty="0">
              <a:solidFill>
                <a:schemeClr val="tx1"/>
              </a:solidFill>
            </a:endParaRPr>
          </a:p>
          <a:p>
            <a:endParaRPr lang="es-ES" sz="1600" b="1" dirty="0">
              <a:solidFill>
                <a:schemeClr val="tx1"/>
              </a:solidFill>
            </a:endParaRPr>
          </a:p>
          <a:p>
            <a:endParaRPr lang="en-GB" sz="1600" b="1" u="sng" dirty="0">
              <a:solidFill>
                <a:schemeClr val="tx1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548A44F-6E05-4899-94E5-21056B723DA5}"/>
              </a:ext>
            </a:extLst>
          </p:cNvPr>
          <p:cNvSpPr/>
          <p:nvPr/>
        </p:nvSpPr>
        <p:spPr>
          <a:xfrm>
            <a:off x="8149246" y="858415"/>
            <a:ext cx="3822205" cy="3088433"/>
          </a:xfrm>
          <a:prstGeom prst="rect">
            <a:avLst/>
          </a:prstGeom>
          <a:noFill/>
          <a:ln w="38100">
            <a:solidFill>
              <a:srgbClr val="00B0F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s-ES" sz="1600" b="1" u="sng" dirty="0" err="1">
                <a:solidFill>
                  <a:schemeClr val="tx1"/>
                </a:solidFill>
              </a:rPr>
              <a:t>Assessment</a:t>
            </a:r>
            <a:endParaRPr lang="es-ES" sz="1600" b="1" u="sng" dirty="0">
              <a:solidFill>
                <a:schemeClr val="tx1"/>
              </a:solidFill>
            </a:endParaRPr>
          </a:p>
          <a:p>
            <a:endParaRPr lang="es-ES" sz="500" b="1" u="sng" dirty="0">
              <a:solidFill>
                <a:schemeClr val="tx1"/>
              </a:solidFill>
            </a:endParaRPr>
          </a:p>
          <a:p>
            <a:pPr lvl="0"/>
            <a:r>
              <a:rPr lang="en-GB" sz="1600" dirty="0">
                <a:solidFill>
                  <a:schemeClr val="tx1"/>
                </a:solidFill>
              </a:rPr>
              <a:t>Mid-Year Assessment </a:t>
            </a:r>
          </a:p>
          <a:p>
            <a:r>
              <a:rPr lang="en-GB" sz="1600" dirty="0">
                <a:solidFill>
                  <a:schemeClr val="tx1"/>
                </a:solidFill>
                <a:sym typeface="Wingdings" panose="05000000000000000000" pitchFamily="2" charset="2"/>
              </a:rPr>
              <a:t></a:t>
            </a:r>
            <a:r>
              <a:rPr lang="en-GB" sz="1600" dirty="0">
                <a:solidFill>
                  <a:schemeClr val="tx1"/>
                </a:solidFill>
              </a:rPr>
              <a:t>Listening, Reading, Dictation &amp; Writing</a:t>
            </a:r>
          </a:p>
          <a:p>
            <a:pPr lvl="0"/>
            <a:r>
              <a:rPr lang="en-GB" sz="1600" dirty="0">
                <a:solidFill>
                  <a:schemeClr val="tx1"/>
                </a:solidFill>
              </a:rPr>
              <a:t>Grammar Assessment - Infinitive verbs and the present tense</a:t>
            </a:r>
          </a:p>
          <a:p>
            <a:endParaRPr lang="en-GB" sz="800" dirty="0">
              <a:solidFill>
                <a:schemeClr val="tx1"/>
              </a:solidFill>
            </a:endParaRPr>
          </a:p>
          <a:p>
            <a:r>
              <a:rPr lang="en-GB" sz="1600" b="1" u="sng" dirty="0">
                <a:solidFill>
                  <a:schemeClr val="tx1"/>
                </a:solidFill>
              </a:rPr>
              <a:t>Key questions</a:t>
            </a:r>
            <a:endParaRPr lang="en-GB" sz="1400" b="1" u="sng" dirty="0">
              <a:solidFill>
                <a:schemeClr val="tx1"/>
              </a:solidFill>
            </a:endParaRPr>
          </a:p>
          <a:p>
            <a:r>
              <a:rPr lang="en-GB" sz="1600" dirty="0">
                <a:solidFill>
                  <a:schemeClr val="tx1"/>
                </a:solidFill>
              </a:rPr>
              <a:t>1. ¿</a:t>
            </a:r>
            <a:r>
              <a:rPr lang="en-GB" sz="1600" dirty="0" err="1">
                <a:solidFill>
                  <a:schemeClr val="tx1"/>
                </a:solidFill>
              </a:rPr>
              <a:t>Qué</a:t>
            </a:r>
            <a:r>
              <a:rPr lang="en-GB" sz="1600" dirty="0">
                <a:solidFill>
                  <a:schemeClr val="tx1"/>
                </a:solidFill>
              </a:rPr>
              <a:t> </a:t>
            </a:r>
            <a:r>
              <a:rPr lang="en-GB" sz="1600" dirty="0" err="1">
                <a:solidFill>
                  <a:schemeClr val="tx1"/>
                </a:solidFill>
              </a:rPr>
              <a:t>te</a:t>
            </a:r>
            <a:r>
              <a:rPr lang="en-GB" sz="1600" dirty="0">
                <a:solidFill>
                  <a:schemeClr val="tx1"/>
                </a:solidFill>
              </a:rPr>
              <a:t> </a:t>
            </a:r>
            <a:r>
              <a:rPr lang="en-GB" sz="1600" dirty="0" err="1">
                <a:solidFill>
                  <a:schemeClr val="tx1"/>
                </a:solidFill>
              </a:rPr>
              <a:t>gusta</a:t>
            </a:r>
            <a:r>
              <a:rPr lang="en-GB" sz="1600" dirty="0">
                <a:solidFill>
                  <a:schemeClr val="tx1"/>
                </a:solidFill>
              </a:rPr>
              <a:t> </a:t>
            </a:r>
            <a:r>
              <a:rPr lang="en-GB" sz="1600" dirty="0" err="1">
                <a:solidFill>
                  <a:schemeClr val="tx1"/>
                </a:solidFill>
              </a:rPr>
              <a:t>hacer</a:t>
            </a:r>
            <a:r>
              <a:rPr lang="en-GB" sz="1600" dirty="0">
                <a:solidFill>
                  <a:schemeClr val="tx1"/>
                </a:solidFill>
              </a:rPr>
              <a:t>?  </a:t>
            </a:r>
          </a:p>
          <a:p>
            <a:r>
              <a:rPr lang="es-ES" sz="1600" dirty="0">
                <a:solidFill>
                  <a:schemeClr val="tx1"/>
                </a:solidFill>
              </a:rPr>
              <a:t>2. ¿Qué actividades haces en tu tiempo libre? </a:t>
            </a:r>
            <a:r>
              <a:rPr lang="en-GB" sz="1600" dirty="0">
                <a:solidFill>
                  <a:schemeClr val="tx1"/>
                </a:solidFill>
              </a:rPr>
              <a:t> </a:t>
            </a:r>
          </a:p>
          <a:p>
            <a:r>
              <a:rPr lang="en-GB" sz="1600" dirty="0">
                <a:solidFill>
                  <a:schemeClr val="tx1"/>
                </a:solidFill>
              </a:rPr>
              <a:t>3. ¿Eres </a:t>
            </a:r>
            <a:r>
              <a:rPr lang="en-GB" sz="1600" dirty="0" err="1">
                <a:solidFill>
                  <a:schemeClr val="tx1"/>
                </a:solidFill>
              </a:rPr>
              <a:t>deportista</a:t>
            </a:r>
            <a:r>
              <a:rPr lang="en-GB" sz="1600" dirty="0">
                <a:solidFill>
                  <a:schemeClr val="tx1"/>
                </a:solidFill>
              </a:rPr>
              <a:t>?  </a:t>
            </a:r>
          </a:p>
          <a:p>
            <a:r>
              <a:rPr lang="es-ES" sz="1600" dirty="0">
                <a:solidFill>
                  <a:schemeClr val="tx1"/>
                </a:solidFill>
              </a:rPr>
              <a:t>4. ¿Qué haces cuando hace sol? </a:t>
            </a:r>
            <a:endParaRPr lang="en-GB" sz="1600" dirty="0">
              <a:solidFill>
                <a:schemeClr val="tx1"/>
              </a:solidFill>
            </a:endParaRPr>
          </a:p>
          <a:p>
            <a:endParaRPr lang="en-GB" sz="1600" dirty="0">
              <a:solidFill>
                <a:schemeClr val="tx1"/>
              </a:solidFill>
            </a:endParaRPr>
          </a:p>
          <a:p>
            <a:endParaRPr lang="en-GB" sz="1600" dirty="0">
              <a:solidFill>
                <a:schemeClr val="tx1"/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8639260-6C97-4B8F-A2C3-23266BEDF78F}"/>
              </a:ext>
            </a:extLst>
          </p:cNvPr>
          <p:cNvSpPr/>
          <p:nvPr/>
        </p:nvSpPr>
        <p:spPr>
          <a:xfrm>
            <a:off x="164697" y="3619616"/>
            <a:ext cx="4011067" cy="3139321"/>
          </a:xfrm>
          <a:prstGeom prst="rect">
            <a:avLst/>
          </a:prstGeom>
          <a:ln w="38100">
            <a:solidFill>
              <a:srgbClr val="FF0000"/>
            </a:solidFill>
            <a:prstDash val="sysDash"/>
          </a:ln>
        </p:spPr>
        <p:txBody>
          <a:bodyPr wrap="square" anchor="t">
            <a:spAutoFit/>
          </a:bodyPr>
          <a:lstStyle/>
          <a:p>
            <a:r>
              <a:rPr lang="en-GB" b="1" u="sng" dirty="0">
                <a:solidFill>
                  <a:srgbClr val="000000"/>
                </a:solidFill>
              </a:rPr>
              <a:t>Links to prior learning</a:t>
            </a:r>
          </a:p>
          <a:p>
            <a:r>
              <a:rPr lang="en-GB" dirty="0">
                <a:solidFill>
                  <a:srgbClr val="000000"/>
                </a:solidFill>
              </a:rPr>
              <a:t>- A selections of free time activities and sports</a:t>
            </a:r>
          </a:p>
          <a:p>
            <a:r>
              <a:rPr lang="es-ES" dirty="0">
                <a:solidFill>
                  <a:srgbClr val="000000"/>
                </a:solidFill>
              </a:rPr>
              <a:t>- W</a:t>
            </a:r>
            <a:r>
              <a:rPr lang="en-GB" dirty="0" err="1">
                <a:solidFill>
                  <a:srgbClr val="000000"/>
                </a:solidFill>
              </a:rPr>
              <a:t>ord</a:t>
            </a:r>
            <a:r>
              <a:rPr lang="en-GB" dirty="0">
                <a:solidFill>
                  <a:srgbClr val="000000"/>
                </a:solidFill>
              </a:rPr>
              <a:t> classes (nouns, verbs, pronouns, adjectives)</a:t>
            </a:r>
          </a:p>
          <a:p>
            <a:r>
              <a:rPr lang="es-ES" dirty="0">
                <a:solidFill>
                  <a:srgbClr val="000000"/>
                </a:solidFill>
              </a:rPr>
              <a:t>- </a:t>
            </a:r>
            <a:r>
              <a:rPr lang="es-ES" dirty="0" err="1">
                <a:solidFill>
                  <a:srgbClr val="000000"/>
                </a:solidFill>
              </a:rPr>
              <a:t>Adjectival</a:t>
            </a:r>
            <a:r>
              <a:rPr lang="es-ES" dirty="0">
                <a:solidFill>
                  <a:srgbClr val="000000"/>
                </a:solidFill>
              </a:rPr>
              <a:t> </a:t>
            </a:r>
            <a:r>
              <a:rPr lang="es-ES" dirty="0" err="1">
                <a:solidFill>
                  <a:srgbClr val="000000"/>
                </a:solidFill>
              </a:rPr>
              <a:t>agreement</a:t>
            </a:r>
            <a:r>
              <a:rPr lang="es-ES" dirty="0">
                <a:solidFill>
                  <a:srgbClr val="000000"/>
                </a:solidFill>
              </a:rPr>
              <a:t>, singular and plural</a:t>
            </a:r>
          </a:p>
          <a:p>
            <a:r>
              <a:rPr lang="es-ES" dirty="0">
                <a:solidFill>
                  <a:srgbClr val="000000"/>
                </a:solidFill>
              </a:rPr>
              <a:t>- </a:t>
            </a:r>
            <a:r>
              <a:rPr lang="es-ES" dirty="0" err="1">
                <a:solidFill>
                  <a:srgbClr val="000000"/>
                </a:solidFill>
              </a:rPr>
              <a:t>Cognates</a:t>
            </a:r>
            <a:endParaRPr lang="es-ES" dirty="0">
              <a:solidFill>
                <a:srgbClr val="000000"/>
              </a:solidFill>
            </a:endParaRPr>
          </a:p>
          <a:p>
            <a:r>
              <a:rPr lang="es-ES" dirty="0">
                <a:solidFill>
                  <a:srgbClr val="000000"/>
                </a:solidFill>
              </a:rPr>
              <a:t>- Use </a:t>
            </a:r>
            <a:r>
              <a:rPr lang="es-ES" dirty="0" err="1">
                <a:solidFill>
                  <a:srgbClr val="000000"/>
                </a:solidFill>
              </a:rPr>
              <a:t>of</a:t>
            </a:r>
            <a:r>
              <a:rPr lang="es-ES" dirty="0">
                <a:solidFill>
                  <a:srgbClr val="000000"/>
                </a:solidFill>
              </a:rPr>
              <a:t> </a:t>
            </a:r>
            <a:r>
              <a:rPr lang="es-ES" dirty="0" err="1">
                <a:solidFill>
                  <a:srgbClr val="000000"/>
                </a:solidFill>
              </a:rPr>
              <a:t>the</a:t>
            </a:r>
            <a:r>
              <a:rPr lang="es-ES" dirty="0">
                <a:solidFill>
                  <a:srgbClr val="000000"/>
                </a:solidFill>
              </a:rPr>
              <a:t> </a:t>
            </a:r>
            <a:r>
              <a:rPr lang="es-ES" dirty="0" err="1">
                <a:solidFill>
                  <a:srgbClr val="000000"/>
                </a:solidFill>
              </a:rPr>
              <a:t>verb</a:t>
            </a:r>
            <a:r>
              <a:rPr lang="es-ES" dirty="0">
                <a:solidFill>
                  <a:srgbClr val="000000"/>
                </a:solidFill>
              </a:rPr>
              <a:t> ‘gustar’ </a:t>
            </a:r>
            <a:endParaRPr lang="en-GB" dirty="0">
              <a:solidFill>
                <a:srgbClr val="000000"/>
              </a:solidFill>
            </a:endParaRPr>
          </a:p>
          <a:p>
            <a:r>
              <a:rPr lang="es-ES" dirty="0">
                <a:solidFill>
                  <a:srgbClr val="000000"/>
                </a:solidFill>
              </a:rPr>
              <a:t>- </a:t>
            </a:r>
            <a:r>
              <a:rPr lang="es-ES" dirty="0" err="1">
                <a:solidFill>
                  <a:srgbClr val="000000"/>
                </a:solidFill>
              </a:rPr>
              <a:t>Partial</a:t>
            </a:r>
            <a:r>
              <a:rPr lang="es-ES" dirty="0">
                <a:solidFill>
                  <a:srgbClr val="000000"/>
                </a:solidFill>
              </a:rPr>
              <a:t> </a:t>
            </a:r>
            <a:r>
              <a:rPr lang="es-ES" dirty="0" err="1">
                <a:solidFill>
                  <a:srgbClr val="000000"/>
                </a:solidFill>
              </a:rPr>
              <a:t>conjugations</a:t>
            </a:r>
            <a:r>
              <a:rPr lang="es-ES" dirty="0">
                <a:solidFill>
                  <a:srgbClr val="000000"/>
                </a:solidFill>
              </a:rPr>
              <a:t> </a:t>
            </a:r>
            <a:r>
              <a:rPr lang="es-ES" dirty="0" err="1">
                <a:solidFill>
                  <a:srgbClr val="000000"/>
                </a:solidFill>
              </a:rPr>
              <a:t>of</a:t>
            </a:r>
            <a:r>
              <a:rPr lang="es-ES" dirty="0">
                <a:solidFill>
                  <a:srgbClr val="000000"/>
                </a:solidFill>
              </a:rPr>
              <a:t> “ser” and “tener”</a:t>
            </a:r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AB1FFABA-BF4F-4383-B845-11EAC231C44F}"/>
              </a:ext>
            </a:extLst>
          </p:cNvPr>
          <p:cNvSpPr/>
          <p:nvPr/>
        </p:nvSpPr>
        <p:spPr>
          <a:xfrm>
            <a:off x="8149246" y="3946849"/>
            <a:ext cx="3822205" cy="2812087"/>
          </a:xfrm>
          <a:prstGeom prst="rect">
            <a:avLst/>
          </a:prstGeom>
          <a:noFill/>
          <a:ln w="38100">
            <a:solidFill>
              <a:srgbClr val="00B05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s-ES" sz="1600" b="1" u="sng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CEIAG Links</a:t>
            </a:r>
          </a:p>
          <a:p>
            <a:endParaRPr lang="es-ES" sz="1600" b="1" u="sng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sz="1600" b="1" dirty="0">
                <a:solidFill>
                  <a:schemeClr val="tx1"/>
                </a:solidFill>
              </a:rPr>
              <a:t>Sports and Physical Activities</a:t>
            </a:r>
            <a:r>
              <a:rPr lang="en-GB" sz="1600" i="1" dirty="0">
                <a:solidFill>
                  <a:schemeClr val="tx1"/>
                </a:solidFill>
              </a:rPr>
              <a:t> e.g. Athlete,</a:t>
            </a:r>
          </a:p>
          <a:p>
            <a:pPr lvl="0"/>
            <a:r>
              <a:rPr lang="en-GB" sz="1600" i="1" dirty="0">
                <a:solidFill>
                  <a:schemeClr val="tx1"/>
                </a:solidFill>
              </a:rPr>
              <a:t>Coach, PT, Event Coordinator </a:t>
            </a:r>
          </a:p>
          <a:p>
            <a:pPr lvl="0"/>
            <a:r>
              <a:rPr lang="en-GB" sz="1600" b="1" dirty="0">
                <a:solidFill>
                  <a:schemeClr val="tx1"/>
                </a:solidFill>
              </a:rPr>
              <a:t>Music and Performing Arts </a:t>
            </a:r>
            <a:r>
              <a:rPr lang="en-GB" sz="1600" i="1" dirty="0">
                <a:solidFill>
                  <a:schemeClr val="tx1"/>
                </a:solidFill>
              </a:rPr>
              <a:t>e.g. Musician, Music Producer</a:t>
            </a:r>
          </a:p>
          <a:p>
            <a:r>
              <a:rPr lang="en-GB" sz="1600" b="1" dirty="0">
                <a:solidFill>
                  <a:schemeClr val="tx1"/>
                </a:solidFill>
              </a:rPr>
              <a:t>Art and Craft </a:t>
            </a:r>
            <a:r>
              <a:rPr lang="en-GB" sz="1600" i="1" dirty="0">
                <a:solidFill>
                  <a:schemeClr val="tx1"/>
                </a:solidFill>
              </a:rPr>
              <a:t>e.g. Illustrator, Graphic Designer, Fashion Designer</a:t>
            </a:r>
          </a:p>
          <a:p>
            <a:pPr lvl="0"/>
            <a:endParaRPr lang="en-GB" sz="1600" i="1" dirty="0">
              <a:solidFill>
                <a:schemeClr val="tx1"/>
              </a:solidFill>
            </a:endParaRPr>
          </a:p>
          <a:p>
            <a:pPr lvl="0"/>
            <a:r>
              <a:rPr lang="en-GB" sz="1600" dirty="0">
                <a:solidFill>
                  <a:schemeClr val="tx1"/>
                </a:solidFill>
              </a:rPr>
              <a:t>Getting involved in enrichment activities help you to develop transferable skills.</a:t>
            </a:r>
          </a:p>
          <a:p>
            <a:endParaRPr lang="en-GB" sz="16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s-ES" sz="1600" b="1" u="sng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s-ES" sz="1600" b="1" u="sng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s-ES" sz="1600" b="1" u="sng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sz="1600" b="1" u="sng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032" name="Picture 8" descr="Spanish flag cartoon Images, Stock Photos &amp; Vectors | Shutterstock">
            <a:extLst>
              <a:ext uri="{FF2B5EF4-FFF2-40B4-BE49-F238E27FC236}">
                <a16:creationId xmlns:a16="http://schemas.microsoft.com/office/drawing/2014/main" id="{EF71B919-FF4A-49C3-875B-9BF2EE7F929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636" b="14133"/>
          <a:stretch/>
        </p:blipFill>
        <p:spPr bwMode="auto">
          <a:xfrm>
            <a:off x="181886" y="-70151"/>
            <a:ext cx="954456" cy="7629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D3A95F18-C1DE-444C-BAB2-19D736244CE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1596044"/>
              </p:ext>
            </p:extLst>
          </p:nvPr>
        </p:nvGraphicFramePr>
        <p:xfrm>
          <a:off x="4568721" y="3771897"/>
          <a:ext cx="3323528" cy="2987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56881">
                  <a:extLst>
                    <a:ext uri="{9D8B030D-6E8A-4147-A177-3AD203B41FA5}">
                      <a16:colId xmlns:a16="http://schemas.microsoft.com/office/drawing/2014/main" val="3777540833"/>
                    </a:ext>
                  </a:extLst>
                </a:gridCol>
                <a:gridCol w="958804">
                  <a:extLst>
                    <a:ext uri="{9D8B030D-6E8A-4147-A177-3AD203B41FA5}">
                      <a16:colId xmlns:a16="http://schemas.microsoft.com/office/drawing/2014/main" val="3192479123"/>
                    </a:ext>
                  </a:extLst>
                </a:gridCol>
                <a:gridCol w="1107843">
                  <a:extLst>
                    <a:ext uri="{9D8B030D-6E8A-4147-A177-3AD203B41FA5}">
                      <a16:colId xmlns:a16="http://schemas.microsoft.com/office/drawing/2014/main" val="1579263401"/>
                    </a:ext>
                  </a:extLst>
                </a:gridCol>
              </a:tblGrid>
              <a:tr h="237810"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 err="1"/>
                        <a:t>Pronoun</a:t>
                      </a:r>
                      <a:endParaRPr lang="en-GB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/>
                        <a:t>Jugar (</a:t>
                      </a:r>
                      <a:r>
                        <a:rPr lang="es-ES" sz="1400" b="1" dirty="0" err="1"/>
                        <a:t>to</a:t>
                      </a:r>
                      <a:r>
                        <a:rPr lang="es-ES" sz="1400" b="1" dirty="0"/>
                        <a:t> </a:t>
                      </a:r>
                      <a:r>
                        <a:rPr lang="es-ES" sz="1400" b="1" dirty="0" err="1"/>
                        <a:t>play</a:t>
                      </a:r>
                      <a:r>
                        <a:rPr lang="es-ES" sz="1400" b="1" dirty="0"/>
                        <a:t>)</a:t>
                      </a:r>
                      <a:endParaRPr lang="en-GB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 err="1"/>
                        <a:t>Hacer</a:t>
                      </a:r>
                      <a:r>
                        <a:rPr lang="en-GB" sz="1400" b="1" dirty="0"/>
                        <a:t> (to do)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38989801"/>
                  </a:ext>
                </a:extLst>
              </a:tr>
              <a:tr h="237810"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/>
                        <a:t>yo (I)</a:t>
                      </a:r>
                      <a:endParaRPr lang="en-GB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 dirty="0" err="1"/>
                        <a:t>Juego</a:t>
                      </a:r>
                      <a:r>
                        <a:rPr lang="en-GB" sz="1400" b="0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 dirty="0" err="1"/>
                        <a:t>Hago</a:t>
                      </a:r>
                      <a:r>
                        <a:rPr lang="en-GB" sz="1400" b="0" dirty="0"/>
                        <a:t>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15413908"/>
                  </a:ext>
                </a:extLst>
              </a:tr>
              <a:tr h="232941"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/>
                        <a:t>tu (</a:t>
                      </a:r>
                      <a:r>
                        <a:rPr lang="es-ES" sz="1400" b="1" dirty="0" err="1"/>
                        <a:t>you</a:t>
                      </a:r>
                      <a:r>
                        <a:rPr lang="es-ES" sz="1400" b="1" dirty="0"/>
                        <a:t>)</a:t>
                      </a:r>
                      <a:endParaRPr lang="en-GB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 dirty="0" err="1"/>
                        <a:t>Juegas</a:t>
                      </a:r>
                      <a:r>
                        <a:rPr lang="en-GB" sz="1400" b="0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 dirty="0" err="1"/>
                        <a:t>Haces</a:t>
                      </a:r>
                      <a:r>
                        <a:rPr lang="en-GB" sz="1400" b="0" dirty="0"/>
                        <a:t>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93519447"/>
                  </a:ext>
                </a:extLst>
              </a:tr>
              <a:tr h="237810"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/>
                        <a:t>él/ella (he/</a:t>
                      </a:r>
                      <a:r>
                        <a:rPr lang="es-ES" sz="1400" b="1" dirty="0" err="1"/>
                        <a:t>she</a:t>
                      </a:r>
                      <a:r>
                        <a:rPr lang="es-ES" sz="1400" b="1" dirty="0"/>
                        <a:t>)</a:t>
                      </a:r>
                      <a:endParaRPr lang="en-GB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 dirty="0" err="1"/>
                        <a:t>Juega</a:t>
                      </a:r>
                      <a:r>
                        <a:rPr lang="en-GB" sz="1400" b="0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 dirty="0" err="1"/>
                        <a:t>Hace</a:t>
                      </a:r>
                      <a:r>
                        <a:rPr lang="en-GB" sz="1400" b="0" dirty="0"/>
                        <a:t>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63311352"/>
                  </a:ext>
                </a:extLst>
              </a:tr>
              <a:tr h="237810"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/>
                        <a:t>nosotros (</a:t>
                      </a:r>
                      <a:r>
                        <a:rPr lang="es-ES" sz="1400" b="1" dirty="0" err="1"/>
                        <a:t>we</a:t>
                      </a:r>
                      <a:r>
                        <a:rPr lang="es-ES" sz="1400" b="1" dirty="0"/>
                        <a:t>)</a:t>
                      </a:r>
                      <a:endParaRPr lang="en-GB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 dirty="0" err="1"/>
                        <a:t>Jugamos</a:t>
                      </a:r>
                      <a:r>
                        <a:rPr lang="en-GB" sz="1400" b="0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 dirty="0" err="1"/>
                        <a:t>Hacemos</a:t>
                      </a:r>
                      <a:r>
                        <a:rPr lang="en-GB" sz="1400" b="0" dirty="0"/>
                        <a:t>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3653154"/>
                  </a:ext>
                </a:extLst>
              </a:tr>
              <a:tr h="237810"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/>
                        <a:t>vosotros (</a:t>
                      </a:r>
                      <a:r>
                        <a:rPr lang="es-ES" sz="1400" b="1" dirty="0" err="1"/>
                        <a:t>you</a:t>
                      </a:r>
                      <a:r>
                        <a:rPr lang="es-ES" sz="1400" b="1" dirty="0"/>
                        <a:t> </a:t>
                      </a:r>
                      <a:r>
                        <a:rPr lang="es-ES" sz="1400" b="1" dirty="0" err="1"/>
                        <a:t>pl</a:t>
                      </a:r>
                      <a:r>
                        <a:rPr lang="es-ES" sz="1400" b="1" dirty="0"/>
                        <a:t>)</a:t>
                      </a:r>
                      <a:endParaRPr lang="en-GB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 dirty="0" err="1"/>
                        <a:t>Jugais</a:t>
                      </a:r>
                      <a:r>
                        <a:rPr lang="en-GB" sz="1400" b="0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 dirty="0" err="1"/>
                        <a:t>Haceis</a:t>
                      </a:r>
                      <a:r>
                        <a:rPr lang="en-GB" sz="1400" b="0" dirty="0"/>
                        <a:t>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96953514"/>
                  </a:ext>
                </a:extLst>
              </a:tr>
              <a:tr h="237810"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/>
                        <a:t>ellos/ellas (</a:t>
                      </a:r>
                      <a:r>
                        <a:rPr lang="es-ES" sz="1400" b="1" dirty="0" err="1"/>
                        <a:t>they</a:t>
                      </a:r>
                      <a:r>
                        <a:rPr lang="es-ES" sz="1400" b="1" dirty="0"/>
                        <a:t>)</a:t>
                      </a:r>
                      <a:endParaRPr lang="en-GB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 dirty="0" err="1"/>
                        <a:t>Juegan</a:t>
                      </a:r>
                      <a:r>
                        <a:rPr lang="en-GB" sz="1400" b="0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 dirty="0" err="1"/>
                        <a:t>Hacen</a:t>
                      </a:r>
                      <a:r>
                        <a:rPr lang="en-GB" sz="1400" b="0" dirty="0"/>
                        <a:t>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04471309"/>
                  </a:ext>
                </a:extLst>
              </a:tr>
            </a:tbl>
          </a:graphicData>
        </a:graphic>
      </p:graphicFrame>
      <p:pic>
        <p:nvPicPr>
          <p:cNvPr id="9" name="Picture 8">
            <a:extLst>
              <a:ext uri="{FF2B5EF4-FFF2-40B4-BE49-F238E27FC236}">
                <a16:creationId xmlns:a16="http://schemas.microsoft.com/office/drawing/2014/main" id="{89923EC0-7DF1-4FED-8387-CADA069EB24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46602" y="-26303"/>
            <a:ext cx="1745398" cy="12339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13307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879</TotalTime>
  <Words>329</Words>
  <Application>Microsoft Office PowerPoint</Application>
  <PresentationFormat>Widescreen</PresentationFormat>
  <Paragraphs>78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Wingdings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Miss. A Knight</dc:creator>
  <cp:lastModifiedBy>Ms. M Vasey</cp:lastModifiedBy>
  <cp:revision>52</cp:revision>
  <cp:lastPrinted>2023-02-13T10:05:35Z</cp:lastPrinted>
  <dcterms:created xsi:type="dcterms:W3CDTF">2022-04-13T11:42:14Z</dcterms:created>
  <dcterms:modified xsi:type="dcterms:W3CDTF">2025-07-03T17:15:26Z</dcterms:modified>
</cp:coreProperties>
</file>