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9AB1E-6335-4BD9-99D7-126ADDC95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5CFE8-A029-4A33-8620-A14D7D917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F4A1-1981-4F29-B14A-D67F42D2F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131BC-D092-42A6-9E06-5F80BF42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8D3E4-F7C9-4AC4-8CBF-ADB5CFC8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51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BDD4-E8D9-477B-9E4A-5684CF75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1967A-54C5-454D-B548-910EA8218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3BBD-BF7F-4ABF-9556-5BA72551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F016-6F65-40A2-AED4-CBB46BFA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CA3B2-30AC-419D-81AB-15B8E2F6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8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00A95-7B76-4164-923F-066FA20BB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03F16-AAE1-4C8D-9FB0-C2DF76D44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E3FF2-1EB0-42B6-9174-61A85AFC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8993D-5863-4FAC-9F9C-35A6556E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761D0-4B63-401A-8DE7-43A3338E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2D9B-156C-4173-9280-DB4EA0F8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D9D92-BFA5-4ED5-9D2F-E522FF195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CC794-5B2F-410E-A115-04D4166E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A11A2-BE09-42B2-8502-676206DA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71457-8B36-40D5-B7EF-9A1190FD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E8BA5-9D6F-4A38-8429-E5835C5B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48C2F-0769-4F10-88CA-CA9EF4AD4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B494-7D16-47D1-8D32-395924AF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DC877-9BB3-446A-9F30-E73AF545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D017C-5B60-4AA8-8D17-56C9D7A28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8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2FF4-BDF1-47C7-AB10-D6923E84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69D42-BD35-4BB9-BBB4-BE5A86263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CDCBC-CF0F-4629-BDED-83C928960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F831D-7325-42E3-813D-FEB184DC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1CE08-9093-4174-ACAD-01751FAB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3ED2D-DA7C-4D6D-9B71-F86623FC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9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46CE-8EBF-41DC-8E1F-0E7D7E65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10C96-F0B1-4958-8D00-C9514E23F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C5E83-9F6C-4CD4-9552-EB7C8BC55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8C173-4499-4EE3-ACA1-D8894A173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3DE32B-B25C-48E4-9805-86BF9BAF2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48D4-EE65-4FCC-9CA6-FACD627A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3C9B-D378-4A0C-BF8C-E1D33E86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8E09B-86DD-4E74-BB37-6DA8B071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25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EB706-5E75-4DF1-A237-24EA8398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2793-626E-4919-95C5-C2170610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86AB0-3B22-497F-B660-EA025CB0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ADF332-0199-4688-BD0F-57590A34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5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200400-24CD-480A-AD48-8EF5C345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20090-ED8F-4B62-AE13-645E9D8A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8BD9D-6960-401D-AA79-5B08F39B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6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09E2-0401-46D0-8914-66E6EE56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DE987-C004-4BCE-B066-6E4A781B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2FC29-1B77-444E-9273-78E8E869F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BAA78-CEBC-4F22-AA2A-EC74E042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59CED-1AF2-459B-BDEF-A63B53FBC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CEABA-0B35-4C53-BC27-267093048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25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24BD-6170-40D4-9B6F-F89F6FCA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E9446-4ED2-4C2D-BAF9-E55E16B7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1AF7F-8778-4B2F-8337-BB32C9D08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D09DF-79B6-4099-B8F0-0AA4F97B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8C75E-E6CE-4C49-946F-AFD8A6D4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38268-8E42-47EC-A3CF-A07F52AB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5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3616D-45FC-452B-A9D6-5675B564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6FD18-DDB0-48CC-AFA7-5AC36414C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BC30-15BB-420C-97E3-8CC539866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FDE4-6F46-44DC-A2CD-F2841E697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414F3-D450-490B-8784-619F0D3EA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2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58355-80BE-4CB4-A27E-0E819CFD5FC9}"/>
              </a:ext>
            </a:extLst>
          </p:cNvPr>
          <p:cNvSpPr txBox="1"/>
          <p:nvPr/>
        </p:nvSpPr>
        <p:spPr>
          <a:xfrm>
            <a:off x="353256" y="669183"/>
            <a:ext cx="3771371" cy="4001095"/>
          </a:xfrm>
          <a:prstGeom prst="rect">
            <a:avLst/>
          </a:prstGeom>
          <a:noFill/>
          <a:ln w="38100" cmpd="sng">
            <a:solidFill>
              <a:srgbClr val="7030A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714375" algn="l"/>
              </a:tabLst>
            </a:pPr>
            <a:r>
              <a:rPr lang="en-US" b="1" u="sng" dirty="0"/>
              <a:t>New concepts and skills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714375" algn="l"/>
              </a:tabLst>
            </a:pPr>
            <a:r>
              <a:rPr lang="en-US" sz="1400" b="1" dirty="0"/>
              <a:t>Cognates</a:t>
            </a:r>
            <a:r>
              <a:rPr lang="en-US" sz="1400" dirty="0"/>
              <a:t> – words that look similar and mean the same thing in Spanish and English.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714375" algn="l"/>
              </a:tabLst>
            </a:pPr>
            <a:r>
              <a:rPr lang="en-US" sz="1400" b="1" dirty="0"/>
              <a:t>Adjectival agreement </a:t>
            </a:r>
            <a:r>
              <a:rPr lang="en-US" sz="1400" dirty="0"/>
              <a:t>– when an adjective changes depending on whether the noun it describes is masculine or feminine, or singular or plural.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714375" algn="l"/>
              </a:tabLst>
            </a:pPr>
            <a:r>
              <a:rPr lang="en-US" sz="1400" b="1" dirty="0"/>
              <a:t>Phonics in Spanish </a:t>
            </a:r>
            <a:r>
              <a:rPr lang="en-US" sz="1400" dirty="0"/>
              <a:t>– some letters correspond to different sounds in English and Spanish – </a:t>
            </a:r>
            <a:br>
              <a:rPr lang="en-US" sz="1400" dirty="0"/>
            </a:br>
            <a:r>
              <a:rPr lang="pl-PL" sz="1400" dirty="0"/>
              <a:t>c, g,</a:t>
            </a:r>
            <a:r>
              <a:rPr lang="es-ES" sz="1400" dirty="0"/>
              <a:t> h,</a:t>
            </a:r>
            <a:r>
              <a:rPr lang="pl-PL" sz="1400" dirty="0"/>
              <a:t> j, </a:t>
            </a:r>
            <a:r>
              <a:rPr lang="es-ES" sz="1400" dirty="0"/>
              <a:t>ll, ñ, </a:t>
            </a:r>
            <a:r>
              <a:rPr lang="pl-PL" sz="1400" dirty="0"/>
              <a:t>qu, v, z</a:t>
            </a:r>
            <a:r>
              <a:rPr lang="es-ES" sz="1400" dirty="0"/>
              <a:t>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714375" algn="l"/>
              </a:tabLst>
            </a:pPr>
            <a:r>
              <a:rPr lang="es-ES" sz="1400" b="1" dirty="0" err="1"/>
              <a:t>Gender</a:t>
            </a:r>
            <a:r>
              <a:rPr lang="es-ES" sz="1400" dirty="0"/>
              <a:t> – in </a:t>
            </a:r>
            <a:r>
              <a:rPr lang="es-ES" sz="1400" dirty="0" err="1"/>
              <a:t>Spanish</a:t>
            </a:r>
            <a:r>
              <a:rPr lang="es-ES" sz="1400" dirty="0"/>
              <a:t> </a:t>
            </a:r>
            <a:r>
              <a:rPr lang="es-ES" sz="1400" dirty="0" err="1"/>
              <a:t>all</a:t>
            </a:r>
            <a:r>
              <a:rPr lang="es-ES" sz="1400" dirty="0"/>
              <a:t> </a:t>
            </a:r>
            <a:r>
              <a:rPr lang="es-ES" sz="1400" dirty="0" err="1"/>
              <a:t>nouns</a:t>
            </a:r>
            <a:r>
              <a:rPr lang="es-ES" sz="1400" dirty="0"/>
              <a:t> are </a:t>
            </a:r>
            <a:r>
              <a:rPr lang="es-ES" sz="1400" dirty="0" err="1"/>
              <a:t>either</a:t>
            </a:r>
            <a:r>
              <a:rPr lang="es-ES" sz="1400" dirty="0"/>
              <a:t> </a:t>
            </a:r>
            <a:r>
              <a:rPr lang="es-ES" sz="1400" dirty="0" err="1"/>
              <a:t>masculine</a:t>
            </a:r>
            <a:r>
              <a:rPr lang="es-ES" sz="1400" dirty="0"/>
              <a:t> </a:t>
            </a:r>
            <a:r>
              <a:rPr lang="es-ES" sz="1400" dirty="0" err="1"/>
              <a:t>or</a:t>
            </a:r>
            <a:r>
              <a:rPr lang="es-ES" sz="1400" dirty="0"/>
              <a:t> </a:t>
            </a:r>
            <a:r>
              <a:rPr lang="es-ES" sz="1400" dirty="0" err="1"/>
              <a:t>feminine</a:t>
            </a:r>
            <a:r>
              <a:rPr lang="es-ES" sz="1400" dirty="0"/>
              <a:t>. </a:t>
            </a:r>
            <a:r>
              <a:rPr lang="es-ES" sz="1400" dirty="0" err="1"/>
              <a:t>This</a:t>
            </a:r>
            <a:r>
              <a:rPr lang="es-ES" sz="1400" dirty="0"/>
              <a:t> </a:t>
            </a:r>
            <a:r>
              <a:rPr lang="es-ES" sz="1400" dirty="0" err="1"/>
              <a:t>is</a:t>
            </a:r>
            <a:r>
              <a:rPr lang="es-ES" sz="1400" dirty="0"/>
              <a:t> a </a:t>
            </a:r>
            <a:r>
              <a:rPr lang="es-ES" sz="1400" dirty="0" err="1"/>
              <a:t>way</a:t>
            </a:r>
            <a:r>
              <a:rPr lang="es-ES" sz="1400" dirty="0"/>
              <a:t> </a:t>
            </a:r>
            <a:r>
              <a:rPr lang="es-ES" sz="1400" dirty="0" err="1"/>
              <a:t>of</a:t>
            </a:r>
            <a:r>
              <a:rPr lang="es-ES" sz="1400" dirty="0"/>
              <a:t> </a:t>
            </a:r>
            <a:r>
              <a:rPr lang="es-ES" sz="1400" dirty="0" err="1"/>
              <a:t>classifying</a:t>
            </a:r>
            <a:r>
              <a:rPr lang="es-ES" sz="1400" dirty="0"/>
              <a:t> </a:t>
            </a:r>
            <a:r>
              <a:rPr lang="es-ES" sz="1400" dirty="0" err="1"/>
              <a:t>nouns</a:t>
            </a:r>
            <a:r>
              <a:rPr lang="es-ES" sz="1400" dirty="0"/>
              <a:t> and </a:t>
            </a:r>
            <a:r>
              <a:rPr lang="es-ES" sz="1400" dirty="0" err="1"/>
              <a:t>it</a:t>
            </a:r>
            <a:r>
              <a:rPr lang="es-ES" sz="1400" dirty="0"/>
              <a:t> </a:t>
            </a:r>
            <a:r>
              <a:rPr lang="es-ES" sz="1400" dirty="0" err="1"/>
              <a:t>does</a:t>
            </a:r>
            <a:r>
              <a:rPr lang="es-ES" sz="1400" dirty="0"/>
              <a:t> </a:t>
            </a:r>
            <a:r>
              <a:rPr lang="es-ES" sz="1400" dirty="0" err="1"/>
              <a:t>not</a:t>
            </a:r>
            <a:r>
              <a:rPr lang="es-ES" sz="1400" dirty="0"/>
              <a:t> </a:t>
            </a:r>
            <a:r>
              <a:rPr lang="es-ES" sz="1400" dirty="0" err="1"/>
              <a:t>equal</a:t>
            </a:r>
            <a:r>
              <a:rPr lang="es-ES" sz="1400" dirty="0"/>
              <a:t> </a:t>
            </a:r>
            <a:r>
              <a:rPr lang="es-ES" sz="1400" dirty="0" err="1"/>
              <a:t>male</a:t>
            </a:r>
            <a:r>
              <a:rPr lang="es-ES" sz="1400" dirty="0"/>
              <a:t> </a:t>
            </a:r>
            <a:r>
              <a:rPr lang="es-ES" sz="1400" dirty="0" err="1"/>
              <a:t>or</a:t>
            </a:r>
            <a:r>
              <a:rPr lang="es-ES" sz="1400" dirty="0"/>
              <a:t> </a:t>
            </a:r>
            <a:r>
              <a:rPr lang="es-ES" sz="1400" dirty="0" err="1"/>
              <a:t>female</a:t>
            </a:r>
            <a:r>
              <a:rPr lang="es-ES" sz="1400" dirty="0"/>
              <a:t>. </a:t>
            </a:r>
            <a:endParaRPr lang="en-US" sz="1400" dirty="0"/>
          </a:p>
          <a:p>
            <a:endParaRPr lang="en-GB" sz="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589F2E-7357-43CF-A0EC-060DC0921321}"/>
              </a:ext>
            </a:extLst>
          </p:cNvPr>
          <p:cNvSpPr/>
          <p:nvPr/>
        </p:nvSpPr>
        <p:spPr>
          <a:xfrm>
            <a:off x="353256" y="122384"/>
            <a:ext cx="11485484" cy="387642"/>
          </a:xfrm>
          <a:prstGeom prst="rect">
            <a:avLst/>
          </a:prstGeom>
          <a:noFill/>
          <a:ln w="57150">
            <a:solidFill>
              <a:srgbClr val="FFFF00"/>
            </a:solidFill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Y7 Topic 1 KNOWLEDGE ORGANISER: Me </a:t>
            </a:r>
            <a:r>
              <a:rPr lang="en-GB" sz="2400" b="1" dirty="0" err="1">
                <a:solidFill>
                  <a:schemeClr val="tx1"/>
                </a:solidFill>
              </a:rPr>
              <a:t>presento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62DFE7-A91D-48E4-8FB2-C88F07CADC9B}"/>
              </a:ext>
            </a:extLst>
          </p:cNvPr>
          <p:cNvSpPr/>
          <p:nvPr/>
        </p:nvSpPr>
        <p:spPr>
          <a:xfrm>
            <a:off x="4349237" y="669183"/>
            <a:ext cx="3600000" cy="6015063"/>
          </a:xfrm>
          <a:prstGeom prst="rect">
            <a:avLst/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>
                <a:solidFill>
                  <a:schemeClr val="tx1"/>
                </a:solidFill>
              </a:rPr>
              <a:t>New </a:t>
            </a:r>
            <a:r>
              <a:rPr lang="es-ES" sz="1600" b="1" u="sng" dirty="0" err="1">
                <a:solidFill>
                  <a:schemeClr val="tx1"/>
                </a:solidFill>
              </a:rPr>
              <a:t>vocabulary</a:t>
            </a: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050" b="1" u="sng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Las mascotas - </a:t>
            </a:r>
            <a:r>
              <a:rPr lang="es-ES" sz="1400" dirty="0" err="1">
                <a:solidFill>
                  <a:schemeClr val="tx1"/>
                </a:solidFill>
              </a:rPr>
              <a:t>pets</a:t>
            </a:r>
            <a:endParaRPr lang="es-E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Los números - </a:t>
            </a:r>
            <a:r>
              <a:rPr lang="es-ES" sz="1400" dirty="0" err="1">
                <a:solidFill>
                  <a:schemeClr val="tx1"/>
                </a:solidFill>
              </a:rPr>
              <a:t>numbers</a:t>
            </a:r>
            <a:endParaRPr lang="es-E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Los meses del año – </a:t>
            </a:r>
            <a:r>
              <a:rPr lang="es-ES" sz="1400" dirty="0" err="1">
                <a:solidFill>
                  <a:schemeClr val="tx1"/>
                </a:solidFill>
              </a:rPr>
              <a:t>months</a:t>
            </a:r>
            <a:r>
              <a:rPr lang="es-ES" sz="1400" dirty="0">
                <a:solidFill>
                  <a:schemeClr val="tx1"/>
                </a:solidFill>
              </a:rPr>
              <a:t> </a:t>
            </a:r>
            <a:r>
              <a:rPr lang="es-ES" sz="1400" dirty="0" err="1">
                <a:solidFill>
                  <a:schemeClr val="tx1"/>
                </a:solidFill>
              </a:rPr>
              <a:t>of</a:t>
            </a:r>
            <a:r>
              <a:rPr lang="es-ES" sz="1400" dirty="0">
                <a:solidFill>
                  <a:schemeClr val="tx1"/>
                </a:solidFill>
              </a:rPr>
              <a:t> </a:t>
            </a:r>
            <a:r>
              <a:rPr lang="es-ES" sz="1400" dirty="0" err="1">
                <a:solidFill>
                  <a:schemeClr val="tx1"/>
                </a:solidFill>
              </a:rPr>
              <a:t>the</a:t>
            </a:r>
            <a:r>
              <a:rPr lang="es-ES" sz="1400" dirty="0">
                <a:solidFill>
                  <a:schemeClr val="tx1"/>
                </a:solidFill>
              </a:rPr>
              <a:t> </a:t>
            </a:r>
            <a:r>
              <a:rPr lang="es-ES" sz="1400" dirty="0" err="1">
                <a:solidFill>
                  <a:schemeClr val="tx1"/>
                </a:solidFill>
              </a:rPr>
              <a:t>year</a:t>
            </a:r>
            <a:endParaRPr lang="es-ES" sz="1400" dirty="0">
              <a:solidFill>
                <a:schemeClr val="tx1"/>
              </a:solidFill>
            </a:endParaRPr>
          </a:p>
          <a:p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8A44F-6E05-4899-94E5-21056B723DA5}"/>
              </a:ext>
            </a:extLst>
          </p:cNvPr>
          <p:cNvSpPr/>
          <p:nvPr/>
        </p:nvSpPr>
        <p:spPr>
          <a:xfrm>
            <a:off x="8016536" y="678061"/>
            <a:ext cx="3822205" cy="1847425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 err="1">
                <a:solidFill>
                  <a:schemeClr val="tx1"/>
                </a:solidFill>
              </a:rPr>
              <a:t>Assessment</a:t>
            </a:r>
            <a:endParaRPr lang="es-ES" sz="1600" b="1" u="sng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Key piece with individual written teacher feedback on writing task </a:t>
            </a:r>
            <a:r>
              <a:rPr lang="en-GB" sz="1600" i="1" dirty="0">
                <a:solidFill>
                  <a:schemeClr val="tx1"/>
                </a:solidFill>
              </a:rPr>
              <a:t>Me </a:t>
            </a:r>
            <a:r>
              <a:rPr lang="en-GB" sz="1600" i="1" dirty="0" err="1">
                <a:solidFill>
                  <a:schemeClr val="tx1"/>
                </a:solidFill>
              </a:rPr>
              <a:t>presento</a:t>
            </a:r>
            <a:r>
              <a:rPr lang="en-GB" sz="1600" dirty="0">
                <a:solidFill>
                  <a:schemeClr val="tx1"/>
                </a:solidFill>
              </a:rPr>
              <a:t>  with next steps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End of Topic Assessment</a:t>
            </a:r>
          </a:p>
          <a:p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sz="1600" dirty="0">
                <a:solidFill>
                  <a:schemeClr val="tx1"/>
                </a:solidFill>
              </a:rPr>
              <a:t>Listening, Reading &amp; Translation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Grammar </a:t>
            </a:r>
            <a:r>
              <a:rPr lang="en-GB" sz="1600" dirty="0"/>
              <a:t>A</a:t>
            </a:r>
            <a:r>
              <a:rPr lang="en-GB" dirty="0"/>
              <a:t>ssessment</a:t>
            </a:r>
          </a:p>
          <a:p>
            <a:endParaRPr lang="es-ES" sz="1600" b="1" u="sng" dirty="0">
              <a:solidFill>
                <a:schemeClr val="tx1"/>
              </a:solidFill>
            </a:endParaRPr>
          </a:p>
          <a:p>
            <a:r>
              <a:rPr lang="en-GB" dirty="0"/>
              <a:t>&amp; Translation</a:t>
            </a:r>
          </a:p>
          <a:p>
            <a:pPr lvl="0"/>
            <a:r>
              <a:rPr lang="en-GB" dirty="0"/>
              <a:t>Grammar Assessment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s-ES" sz="1400" b="1" dirty="0">
              <a:solidFill>
                <a:schemeClr val="tx1"/>
              </a:solidFill>
            </a:endParaRPr>
          </a:p>
          <a:p>
            <a:endParaRPr lang="en-GB" sz="800" b="1" u="sng" dirty="0">
              <a:solidFill>
                <a:schemeClr val="tx1"/>
              </a:solidFill>
            </a:endParaRPr>
          </a:p>
          <a:p>
            <a:endParaRPr lang="en-GB" sz="800" b="1" u="sng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39260-6C97-4B8F-A2C3-23266BEDF78F}"/>
              </a:ext>
            </a:extLst>
          </p:cNvPr>
          <p:cNvSpPr/>
          <p:nvPr/>
        </p:nvSpPr>
        <p:spPr>
          <a:xfrm>
            <a:off x="353256" y="4806809"/>
            <a:ext cx="3771370" cy="1877437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 anchor="t">
            <a:spAutoFit/>
          </a:bodyPr>
          <a:lstStyle/>
          <a:p>
            <a:r>
              <a:rPr lang="en-GB" b="1" u="sng" dirty="0">
                <a:solidFill>
                  <a:srgbClr val="000000"/>
                </a:solidFill>
              </a:rPr>
              <a:t>Links to prior learning</a:t>
            </a:r>
            <a:br>
              <a:rPr lang="en-GB" b="1" u="sng" dirty="0">
                <a:solidFill>
                  <a:srgbClr val="000000"/>
                </a:solidFill>
              </a:rPr>
            </a:br>
            <a:r>
              <a:rPr lang="es-ES" sz="1400" b="1" dirty="0">
                <a:solidFill>
                  <a:srgbClr val="000000"/>
                </a:solidFill>
              </a:rPr>
              <a:t>W</a:t>
            </a:r>
            <a:r>
              <a:rPr lang="en-GB" sz="1400" b="1" dirty="0" err="1">
                <a:solidFill>
                  <a:srgbClr val="000000"/>
                </a:solidFill>
              </a:rPr>
              <a:t>ord</a:t>
            </a:r>
            <a:r>
              <a:rPr lang="en-GB" sz="1400" b="1" dirty="0">
                <a:solidFill>
                  <a:srgbClr val="000000"/>
                </a:solidFill>
              </a:rPr>
              <a:t> classes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rgbClr val="000000"/>
                </a:solidFill>
              </a:rPr>
              <a:t>N</a:t>
            </a:r>
            <a:r>
              <a:rPr lang="en-GB" sz="1400" b="1" dirty="0" err="1">
                <a:solidFill>
                  <a:srgbClr val="000000"/>
                </a:solidFill>
              </a:rPr>
              <a:t>oun</a:t>
            </a:r>
            <a:r>
              <a:rPr lang="en-GB" sz="1400" b="1" dirty="0">
                <a:solidFill>
                  <a:srgbClr val="000000"/>
                </a:solidFill>
              </a:rPr>
              <a:t> </a:t>
            </a:r>
            <a:r>
              <a:rPr lang="en-GB" sz="1400" dirty="0">
                <a:solidFill>
                  <a:srgbClr val="000000"/>
                </a:solidFill>
              </a:rPr>
              <a:t>– a naming word, e.g. “dog”, “cat”.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rgbClr val="000000"/>
                </a:solidFill>
              </a:rPr>
              <a:t>P</a:t>
            </a:r>
            <a:r>
              <a:rPr lang="en-GB" sz="1400" b="1" dirty="0" err="1">
                <a:solidFill>
                  <a:srgbClr val="000000"/>
                </a:solidFill>
              </a:rPr>
              <a:t>ronoun</a:t>
            </a:r>
            <a:r>
              <a:rPr lang="en-GB" sz="1400" b="1" dirty="0">
                <a:solidFill>
                  <a:srgbClr val="000000"/>
                </a:solidFill>
              </a:rPr>
              <a:t> </a:t>
            </a:r>
            <a:r>
              <a:rPr lang="en-GB" sz="1400" dirty="0">
                <a:solidFill>
                  <a:srgbClr val="000000"/>
                </a:solidFill>
              </a:rPr>
              <a:t>– a word that replaces a noun in a sentence, e.g. “he”, “they” or “it”.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rgbClr val="000000"/>
                </a:solidFill>
              </a:rPr>
              <a:t>V</a:t>
            </a:r>
            <a:r>
              <a:rPr lang="en-GB" sz="1400" b="1" dirty="0" err="1">
                <a:solidFill>
                  <a:srgbClr val="000000"/>
                </a:solidFill>
              </a:rPr>
              <a:t>erb</a:t>
            </a:r>
            <a:r>
              <a:rPr lang="en-GB" sz="1400" b="1" dirty="0">
                <a:solidFill>
                  <a:srgbClr val="000000"/>
                </a:solidFill>
              </a:rPr>
              <a:t> </a:t>
            </a:r>
            <a:r>
              <a:rPr lang="en-GB" sz="1400" dirty="0">
                <a:solidFill>
                  <a:srgbClr val="000000"/>
                </a:solidFill>
              </a:rPr>
              <a:t>– a doing word, e.g. “ to be”, “to have”.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rgbClr val="000000"/>
                </a:solidFill>
              </a:rPr>
              <a:t>A</a:t>
            </a:r>
            <a:r>
              <a:rPr lang="en-GB" sz="1400" b="1" dirty="0" err="1">
                <a:solidFill>
                  <a:srgbClr val="000000"/>
                </a:solidFill>
              </a:rPr>
              <a:t>djective</a:t>
            </a:r>
            <a:r>
              <a:rPr lang="en-GB" sz="1400" b="1" dirty="0">
                <a:solidFill>
                  <a:srgbClr val="000000"/>
                </a:solidFill>
              </a:rPr>
              <a:t> </a:t>
            </a:r>
            <a:r>
              <a:rPr lang="en-GB" sz="1400" dirty="0">
                <a:solidFill>
                  <a:srgbClr val="000000"/>
                </a:solidFill>
              </a:rPr>
              <a:t>– a word that describes a noun, e.g. “clever”, “Spanish”, “blue”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1FFABA-BF4F-4383-B845-11EAC231C44F}"/>
              </a:ext>
            </a:extLst>
          </p:cNvPr>
          <p:cNvSpPr/>
          <p:nvPr/>
        </p:nvSpPr>
        <p:spPr>
          <a:xfrm>
            <a:off x="8016535" y="2610126"/>
            <a:ext cx="3822205" cy="2196684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CEIAG Links</a:t>
            </a: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b="1" u="sng" dirty="0">
                <a:solidFill>
                  <a:schemeClr val="tx1"/>
                </a:solidFill>
              </a:rPr>
              <a:t>Tourism &amp; Hospitality</a:t>
            </a:r>
            <a:r>
              <a:rPr lang="en-GB" sz="1600" u="sng" dirty="0">
                <a:solidFill>
                  <a:schemeClr val="tx1"/>
                </a:solidFill>
              </a:rPr>
              <a:t>: </a:t>
            </a:r>
            <a:r>
              <a:rPr lang="en-GB" sz="1600" dirty="0">
                <a:solidFill>
                  <a:schemeClr val="tx1"/>
                </a:solidFill>
              </a:rPr>
              <a:t>Hotel staff, tour guides, and restaurant staff frequently greet and introduce themselves to guests.</a:t>
            </a:r>
          </a:p>
          <a:p>
            <a:endParaRPr lang="en-GB" sz="700" dirty="0">
              <a:solidFill>
                <a:schemeClr val="tx1"/>
              </a:solidFill>
            </a:endParaRPr>
          </a:p>
          <a:p>
            <a:r>
              <a:rPr lang="en-GB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Employability skill: </a:t>
            </a:r>
          </a:p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Communication: You will need to introduce yourself in each new job.</a:t>
            </a: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2" name="Picture 8" descr="Spanish flag cartoon Images, Stock Photos &amp; Vectors | Shutterstock">
            <a:extLst>
              <a:ext uri="{FF2B5EF4-FFF2-40B4-BE49-F238E27FC236}">
                <a16:creationId xmlns:a16="http://schemas.microsoft.com/office/drawing/2014/main" id="{EF71B919-FF4A-49C3-875B-9BF2EE7F92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6" b="14133"/>
          <a:stretch/>
        </p:blipFill>
        <p:spPr bwMode="auto">
          <a:xfrm>
            <a:off x="181886" y="-70151"/>
            <a:ext cx="954456" cy="76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B5BC645-4003-4D50-9640-D999EA607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952696"/>
              </p:ext>
            </p:extLst>
          </p:nvPr>
        </p:nvGraphicFramePr>
        <p:xfrm>
          <a:off x="4453311" y="1885531"/>
          <a:ext cx="3391852" cy="124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5926">
                  <a:extLst>
                    <a:ext uri="{9D8B030D-6E8A-4147-A177-3AD203B41FA5}">
                      <a16:colId xmlns:a16="http://schemas.microsoft.com/office/drawing/2014/main" val="3777540833"/>
                    </a:ext>
                  </a:extLst>
                </a:gridCol>
                <a:gridCol w="1695926">
                  <a:extLst>
                    <a:ext uri="{9D8B030D-6E8A-4147-A177-3AD203B41FA5}">
                      <a16:colId xmlns:a16="http://schemas.microsoft.com/office/drawing/2014/main" val="3192479123"/>
                    </a:ext>
                  </a:extLst>
                </a:gridCol>
              </a:tblGrid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/>
                        <a:t>llamarse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err="1"/>
                        <a:t>to</a:t>
                      </a:r>
                      <a:r>
                        <a:rPr lang="es-ES" sz="1600" b="1" dirty="0"/>
                        <a:t> be </a:t>
                      </a:r>
                      <a:r>
                        <a:rPr lang="es-ES" sz="1600" b="1" dirty="0" err="1"/>
                        <a:t>called</a:t>
                      </a:r>
                      <a:endParaRPr lang="en-GB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989801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/>
                        <a:t>me llamo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err="1"/>
                        <a:t>my</a:t>
                      </a:r>
                      <a:r>
                        <a:rPr lang="es-ES" sz="1400" b="0" dirty="0"/>
                        <a:t> </a:t>
                      </a:r>
                      <a:r>
                        <a:rPr lang="es-ES" sz="1400" b="0" dirty="0" err="1"/>
                        <a:t>name</a:t>
                      </a:r>
                      <a:r>
                        <a:rPr lang="es-ES" sz="1400" b="0" dirty="0"/>
                        <a:t> </a:t>
                      </a:r>
                      <a:r>
                        <a:rPr lang="es-ES" sz="1400" b="0" dirty="0" err="1"/>
                        <a:t>is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13908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/>
                        <a:t>te llamas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your name 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519447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/>
                        <a:t>se llama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/>
                        <a:t>h</a:t>
                      </a:r>
                      <a:r>
                        <a:rPr lang="en-GB" sz="1400" b="0" dirty="0"/>
                        <a:t>is/her name 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31135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EB5D3BC-7A93-4437-88AB-1B02AC37B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138765"/>
              </p:ext>
            </p:extLst>
          </p:nvPr>
        </p:nvGraphicFramePr>
        <p:xfrm>
          <a:off x="4470895" y="3250583"/>
          <a:ext cx="3363108" cy="33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036">
                  <a:extLst>
                    <a:ext uri="{9D8B030D-6E8A-4147-A177-3AD203B41FA5}">
                      <a16:colId xmlns:a16="http://schemas.microsoft.com/office/drawing/2014/main" val="2790428205"/>
                    </a:ext>
                  </a:extLst>
                </a:gridCol>
                <a:gridCol w="1121036">
                  <a:extLst>
                    <a:ext uri="{9D8B030D-6E8A-4147-A177-3AD203B41FA5}">
                      <a16:colId xmlns:a16="http://schemas.microsoft.com/office/drawing/2014/main" val="4113993964"/>
                    </a:ext>
                  </a:extLst>
                </a:gridCol>
                <a:gridCol w="1121036">
                  <a:extLst>
                    <a:ext uri="{9D8B030D-6E8A-4147-A177-3AD203B41FA5}">
                      <a16:colId xmlns:a16="http://schemas.microsoft.com/office/drawing/2014/main" val="3203036896"/>
                    </a:ext>
                  </a:extLst>
                </a:gridCol>
              </a:tblGrid>
              <a:tr h="363745">
                <a:tc>
                  <a:txBody>
                    <a:bodyPr/>
                    <a:lstStyle/>
                    <a:p>
                      <a:r>
                        <a:rPr lang="es-ES" sz="1400" b="1" noProof="0">
                          <a:solidFill>
                            <a:schemeClr val="tx1"/>
                          </a:solidFill>
                        </a:rPr>
                        <a:t>Pronouns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noProof="0" dirty="0">
                          <a:solidFill>
                            <a:schemeClr val="tx1"/>
                          </a:solidFill>
                        </a:rPr>
                        <a:t>Ser (</a:t>
                      </a:r>
                      <a:r>
                        <a:rPr lang="es-ES" sz="1400" b="1" noProof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ES" sz="1400" b="1" noProof="0" dirty="0">
                          <a:solidFill>
                            <a:schemeClr val="tx1"/>
                          </a:solidFill>
                        </a:rPr>
                        <a:t> be)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noProof="0" dirty="0">
                          <a:solidFill>
                            <a:schemeClr val="tx1"/>
                          </a:solidFill>
                        </a:rPr>
                        <a:t>Tener (</a:t>
                      </a:r>
                      <a:r>
                        <a:rPr lang="es-ES" sz="1400" b="1" noProof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ES" sz="1400" b="1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b="1" noProof="0" dirty="0" err="1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ES" sz="1400" b="1" noProof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1347555"/>
                  </a:ext>
                </a:extLst>
              </a:tr>
              <a:tr h="363745"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I (yo)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 dirty="0">
                          <a:solidFill>
                            <a:schemeClr val="tx1"/>
                          </a:solidFill>
                        </a:rPr>
                        <a:t>Soy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Tengo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448365"/>
                  </a:ext>
                </a:extLst>
              </a:tr>
              <a:tr h="363745"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You sing (tu)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Eres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Tienes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811735"/>
                  </a:ext>
                </a:extLst>
              </a:tr>
              <a:tr h="363745">
                <a:tc>
                  <a:txBody>
                    <a:bodyPr/>
                    <a:lstStyle/>
                    <a:p>
                      <a:r>
                        <a:rPr lang="es-ES" sz="1400" b="0" noProof="0" dirty="0">
                          <a:solidFill>
                            <a:schemeClr val="tx1"/>
                          </a:solidFill>
                        </a:rPr>
                        <a:t>He/</a:t>
                      </a:r>
                      <a:r>
                        <a:rPr lang="es-ES" sz="1400" b="0" noProof="0" dirty="0" err="1">
                          <a:solidFill>
                            <a:schemeClr val="tx1"/>
                          </a:solidFill>
                        </a:rPr>
                        <a:t>she</a:t>
                      </a:r>
                      <a:r>
                        <a:rPr lang="es-ES" sz="1400" b="0" noProof="0" dirty="0">
                          <a:solidFill>
                            <a:schemeClr val="tx1"/>
                          </a:solidFill>
                        </a:rPr>
                        <a:t> (el/ ella)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Tiene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1918342"/>
                  </a:ext>
                </a:extLst>
              </a:tr>
              <a:tr h="363745">
                <a:tc>
                  <a:txBody>
                    <a:bodyPr/>
                    <a:lstStyle/>
                    <a:p>
                      <a:r>
                        <a:rPr lang="es-ES" sz="1400" b="0" noProof="0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es-ES" sz="1400" b="0" noProof="0" dirty="0">
                          <a:solidFill>
                            <a:schemeClr val="tx1"/>
                          </a:solidFill>
                        </a:rPr>
                        <a:t> (nosotros)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Somos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Tenemos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130940"/>
                  </a:ext>
                </a:extLst>
              </a:tr>
              <a:tr h="363745"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You pl (vosotros)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Sois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Teneis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529120"/>
                  </a:ext>
                </a:extLst>
              </a:tr>
              <a:tr h="363745"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They (ellos/ ellas)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>
                          <a:solidFill>
                            <a:schemeClr val="tx1"/>
                          </a:solidFill>
                        </a:rPr>
                        <a:t>Son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noProof="0" dirty="0">
                          <a:solidFill>
                            <a:schemeClr val="tx1"/>
                          </a:solidFill>
                        </a:rPr>
                        <a:t>Tienen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3514665"/>
                  </a:ext>
                </a:extLst>
              </a:tr>
            </a:tbl>
          </a:graphicData>
        </a:graphic>
      </p:graphicFrame>
      <p:pic>
        <p:nvPicPr>
          <p:cNvPr id="14" name="Picture 2" descr="Staffordshire Prepared - Pet Advice">
            <a:extLst>
              <a:ext uri="{FF2B5EF4-FFF2-40B4-BE49-F238E27FC236}">
                <a16:creationId xmlns:a16="http://schemas.microsoft.com/office/drawing/2014/main" id="{7FD7752F-0F14-4F4E-A3EF-C1538E652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4002" y="4931483"/>
            <a:ext cx="1927998" cy="1628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ree Clip Art - Enhance Your Projects with a Variety of High-Quality Images!">
            <a:extLst>
              <a:ext uri="{FF2B5EF4-FFF2-40B4-BE49-F238E27FC236}">
                <a16:creationId xmlns:a16="http://schemas.microsoft.com/office/drawing/2014/main" id="{42991626-8522-4F49-87B6-D358E1B40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616" y="5105133"/>
            <a:ext cx="1927998" cy="1280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C07614C-1C4A-4279-A18F-7FB8D6D342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002" y="-27896"/>
            <a:ext cx="1630436" cy="115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30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375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Miss. A Knight</dc:creator>
  <cp:lastModifiedBy>Mrs. D Leonard</cp:lastModifiedBy>
  <cp:revision>28</cp:revision>
  <cp:lastPrinted>2022-04-19T07:43:44Z</cp:lastPrinted>
  <dcterms:created xsi:type="dcterms:W3CDTF">2022-04-13T11:42:14Z</dcterms:created>
  <dcterms:modified xsi:type="dcterms:W3CDTF">2025-07-03T18:07:50Z</dcterms:modified>
</cp:coreProperties>
</file>