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24517-B1AF-43ED-B4B0-76F6E4C944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667E02-DB69-415B-BE5E-52E6EE94A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8EF31-673F-4562-9C74-2CF0A97B7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85AC-5D81-4B02-98C0-D15B422F143C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025FB-D3E7-4AE5-A269-1B3EDC32C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E6D55-C37B-4553-B99F-32CE127D0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4B6A-AA4C-4812-8537-E40F48CA11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767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683D-C41F-4EA8-A0F1-89FE18B0F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187370-AC02-4819-A0A8-E51834561D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52E3B-7FB6-4B39-9122-496873A82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85AC-5D81-4B02-98C0-D15B422F143C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45ABC-CCBA-4001-A317-493B7DDD1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F3305-6D60-40C0-8CE9-D53D1DFF9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4B6A-AA4C-4812-8537-E40F48CA11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426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59F54B-F087-41D9-8EE1-4EA638EFD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68B340-72E3-4F88-8539-D7288FAADE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70773-31DA-4C6A-BA11-3F0AEDC01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85AC-5D81-4B02-98C0-D15B422F143C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0909F-8F06-4B95-A54D-8E89C0FC2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C03BD-21A7-4C54-853D-2D3822016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4B6A-AA4C-4812-8537-E40F48CA11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599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1C122-FC58-460D-83B4-93601EC4D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046F6-E7F9-4C22-B82A-DF135E91E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94754-73C6-47FE-A3B2-EC60C06C4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85AC-5D81-4B02-98C0-D15B422F143C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A0CF6-2A22-4BDD-B3F0-1C8292A63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A00E5-E15E-49C5-946A-16D566872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4B6A-AA4C-4812-8537-E40F48CA11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028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63AE0-16F8-4FA2-BBD9-6DCB8F6F7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52E4BC-56B1-4437-9F18-AA81ADD1D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50A0A-EEAC-4977-8FD4-317F758DF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85AC-5D81-4B02-98C0-D15B422F143C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83DC5-75BE-4B1E-A472-73BDACCB7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2EF1-EE0A-477D-89B3-D3EA10413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4B6A-AA4C-4812-8537-E40F48CA11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734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87F3C-EFC7-438E-BC83-5DACD1A2B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594BB-DFF0-4B03-AE27-2DF2AF5E5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9EE409-5EE2-4E9E-9723-59146B16B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B944D-2740-4BA4-AEB8-736A06C1B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85AC-5D81-4B02-98C0-D15B422F143C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7E3315-5740-4E61-AAC1-37A788445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C1D503-34B2-47CB-93F7-49BA94A5B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4B6A-AA4C-4812-8537-E40F48CA11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569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E72AA-4714-4C48-B204-8632F9688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E893E-52CC-497B-A31A-30A7E62B1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992505-283C-4390-90A1-B2FB90BED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7EE13A-C045-4AF0-9D17-4D196CA81C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632246-76FE-49E1-9A0B-FAAD1C2730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250094-EE97-46A5-BDAD-37140CCCB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85AC-5D81-4B02-98C0-D15B422F143C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C91FBA-F7F1-47A6-90D6-EBCBEC69F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D17C59-157B-4117-B282-2F44C7D88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4B6A-AA4C-4812-8537-E40F48CA11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259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5D928-BBCC-48AA-835C-9A1B0EED7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51E1E8-AFF6-4E7D-8350-C30DF29C8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85AC-5D81-4B02-98C0-D15B422F143C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6BA8EB-9B52-4B5A-B4EA-4F20184DE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21F162-1D8E-4DAB-B451-E86D98031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4B6A-AA4C-4812-8537-E40F48CA11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685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7F21AD-FF63-4EAD-A261-DE19D07B6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85AC-5D81-4B02-98C0-D15B422F143C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D28C29-67E0-4DE1-896E-8458985DF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EFA86-A0AF-4017-A7F3-DDF6E5B20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4B6A-AA4C-4812-8537-E40F48CA11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6290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919DE-FF58-4642-A454-63AC6EEC9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EFA42-33B8-4D3E-85B9-78595F901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D52D8-2AC7-47CB-BE75-7940A169A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FCAAA-9042-4916-AA01-950B44937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85AC-5D81-4B02-98C0-D15B422F143C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DD407-8A18-439B-9EE0-120D54F74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12FA2-B52F-40CF-AA57-B5ADEDF2C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4B6A-AA4C-4812-8537-E40F48CA11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3552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34C20-51EB-4894-AA6C-58E637FB9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D9A86-8CF2-4384-AAE8-7DBFEB42B0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1F638-14A7-42BD-8C08-F515195E9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B67E1-95B1-4D69-BABC-D9FC36BC2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85AC-5D81-4B02-98C0-D15B422F143C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E5838-81C9-4779-A7EF-A52B3B43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F4250-2400-40D2-8884-2334E504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4B6A-AA4C-4812-8537-E40F48CA11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74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3E5347-6B6F-4255-8EC3-656205005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C6490-75DC-4BDF-8B5C-07557C6D9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7543E-12E3-4EAC-849E-6758D2DC82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285AC-5D81-4B02-98C0-D15B422F143C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C14C0-08A8-4EDD-8AC2-C3F80F3EF9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39282-5CDD-4EC9-A33B-5D491491B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04B6A-AA4C-4812-8537-E40F48CA11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84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marmorkrebs.blogspot.com/2011_07_01_archive.html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pixabay.com/en/man-runner-sport-1295507/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pixabay.com/es/ordenador-port%C3%A1til-port%C3%A1til-equipo-147843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A58355-80BE-4CB4-A27E-0E819CFD5FC9}"/>
              </a:ext>
            </a:extLst>
          </p:cNvPr>
          <p:cNvSpPr txBox="1"/>
          <p:nvPr/>
        </p:nvSpPr>
        <p:spPr>
          <a:xfrm>
            <a:off x="207301" y="678061"/>
            <a:ext cx="2970906" cy="1692771"/>
          </a:xfrm>
          <a:prstGeom prst="rect">
            <a:avLst/>
          </a:prstGeom>
          <a:noFill/>
          <a:ln w="38100" cmpd="sng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714375" algn="l"/>
              </a:tabLst>
            </a:pPr>
            <a:r>
              <a:rPr lang="en-US" b="1" u="sng" dirty="0"/>
              <a:t>New concepts and skills</a:t>
            </a:r>
          </a:p>
          <a:p>
            <a:pPr marL="285750" lvl="0" indent="-285750">
              <a:buFontTx/>
              <a:buChar char="-"/>
            </a:pPr>
            <a:r>
              <a:rPr lang="en-GB" dirty="0"/>
              <a:t>New free time vocabulary</a:t>
            </a:r>
          </a:p>
          <a:p>
            <a:pPr marL="285750" lvl="0" indent="-285750">
              <a:buFontTx/>
              <a:buChar char="-"/>
            </a:pPr>
            <a:r>
              <a:rPr lang="en-GB" dirty="0" err="1"/>
              <a:t>C’est</a:t>
            </a:r>
            <a:r>
              <a:rPr lang="en-GB" dirty="0"/>
              <a:t> + infinitive</a:t>
            </a:r>
          </a:p>
          <a:p>
            <a:pPr marL="285750" lvl="0" indent="-285750">
              <a:buFontTx/>
              <a:buChar char="-"/>
            </a:pPr>
            <a:r>
              <a:rPr lang="en-GB" dirty="0"/>
              <a:t>Consecutive verb rule</a:t>
            </a:r>
          </a:p>
          <a:p>
            <a:pPr marL="285750" lvl="0" indent="-285750">
              <a:buFontTx/>
              <a:buChar char="-"/>
            </a:pPr>
            <a:r>
              <a:rPr lang="en-GB" dirty="0"/>
              <a:t>Word families</a:t>
            </a:r>
          </a:p>
          <a:p>
            <a:pPr lvl="0"/>
            <a:endParaRPr lang="en-GB" sz="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62DFE7-A91D-48E4-8FB2-C88F07CADC9B}"/>
              </a:ext>
            </a:extLst>
          </p:cNvPr>
          <p:cNvSpPr/>
          <p:nvPr/>
        </p:nvSpPr>
        <p:spPr>
          <a:xfrm>
            <a:off x="3279559" y="678061"/>
            <a:ext cx="4445067" cy="4042431"/>
          </a:xfrm>
          <a:prstGeom prst="rect">
            <a:avLst/>
          </a:prstGeom>
          <a:noFill/>
          <a:ln w="3810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600" b="1" u="sng" dirty="0">
                <a:solidFill>
                  <a:schemeClr val="tx1"/>
                </a:solidFill>
              </a:rPr>
              <a:t>New </a:t>
            </a:r>
            <a:r>
              <a:rPr lang="es-ES" sz="1600" b="1" u="sng" dirty="0" err="1">
                <a:solidFill>
                  <a:schemeClr val="tx1"/>
                </a:solidFill>
              </a:rPr>
              <a:t>vocabulary</a:t>
            </a:r>
            <a:endParaRPr lang="es-ES" sz="1600" dirty="0">
              <a:solidFill>
                <a:schemeClr val="tx1"/>
              </a:solidFill>
            </a:endParaRPr>
          </a:p>
          <a:p>
            <a:pPr fontAlgn="b"/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faire la fête		</a:t>
            </a:r>
            <a:r>
              <a:rPr lang="en-GB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ajouter</a:t>
            </a:r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GB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amis</a:t>
            </a:r>
            <a:endParaRPr lang="en-GB" sz="2000" b="1" dirty="0">
              <a:latin typeface="Arial" panose="020B0604020202020204" pitchFamily="34" charset="0"/>
            </a:endParaRPr>
          </a:p>
          <a:p>
            <a:pPr fontAlgn="b"/>
            <a:r>
              <a:rPr lang="en-GB" sz="12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have a party	to add friends</a:t>
            </a:r>
            <a:endParaRPr lang="en-GB" sz="2000" dirty="0">
              <a:latin typeface="Arial" panose="020B0604020202020204" pitchFamily="34" charset="0"/>
            </a:endParaRPr>
          </a:p>
          <a:p>
            <a:pPr fontAlgn="b"/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faire la cuisine	</a:t>
            </a:r>
            <a:r>
              <a:rPr lang="en-GB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suivre</a:t>
            </a:r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GB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cours</a:t>
            </a:r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ligne</a:t>
            </a:r>
            <a:endParaRPr lang="en-GB" sz="2000" b="1" dirty="0">
              <a:latin typeface="Arial" panose="020B0604020202020204" pitchFamily="34" charset="0"/>
            </a:endParaRPr>
          </a:p>
          <a:p>
            <a:pPr fontAlgn="b"/>
            <a:r>
              <a:rPr lang="en-GB" sz="12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cook		to follow lessons online</a:t>
            </a:r>
            <a:endParaRPr lang="en-GB" sz="2000" dirty="0">
              <a:latin typeface="Arial" panose="020B0604020202020204" pitchFamily="34" charset="0"/>
            </a:endParaRPr>
          </a:p>
          <a:p>
            <a:pPr fontAlgn="b"/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faire du sport	</a:t>
            </a:r>
            <a:endParaRPr lang="en-GB" sz="2000" b="1" dirty="0">
              <a:latin typeface="Arial" panose="020B0604020202020204" pitchFamily="34" charset="0"/>
            </a:endParaRPr>
          </a:p>
          <a:p>
            <a:pPr fontAlgn="b"/>
            <a:r>
              <a:rPr lang="en-GB" sz="12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do sport</a:t>
            </a:r>
            <a:endParaRPr lang="en-GB" sz="2000" dirty="0">
              <a:latin typeface="Arial" panose="020B0604020202020204" pitchFamily="34" charset="0"/>
            </a:endParaRPr>
          </a:p>
          <a:p>
            <a:pPr fontAlgn="b"/>
            <a:r>
              <a:rPr lang="fr-FR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faire des activités de plein air</a:t>
            </a:r>
            <a:endParaRPr lang="en-GB" sz="2000" b="1" dirty="0">
              <a:latin typeface="Arial" panose="020B0604020202020204" pitchFamily="34" charset="0"/>
            </a:endParaRPr>
          </a:p>
          <a:p>
            <a:pPr fontAlgn="b"/>
            <a:r>
              <a:rPr lang="en-GB" sz="12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do outdoor activities</a:t>
            </a:r>
            <a:endParaRPr lang="en-GB" sz="2000" dirty="0">
              <a:latin typeface="Arial" panose="020B0604020202020204" pitchFamily="34" charset="0"/>
            </a:endParaRPr>
          </a:p>
          <a:p>
            <a:pPr fontAlgn="b"/>
            <a:r>
              <a:rPr lang="en-GB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décorer</a:t>
            </a:r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GB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chambre</a:t>
            </a:r>
            <a:endParaRPr lang="en-GB" sz="2000" b="1" dirty="0">
              <a:latin typeface="Arial" panose="020B0604020202020204" pitchFamily="34" charset="0"/>
            </a:endParaRPr>
          </a:p>
          <a:p>
            <a:pPr fontAlgn="b"/>
            <a:r>
              <a:rPr lang="en-GB" sz="12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decorate my room</a:t>
            </a:r>
            <a:endParaRPr lang="en-GB" sz="2000" dirty="0">
              <a:latin typeface="Arial" panose="020B0604020202020204" pitchFamily="34" charset="0"/>
            </a:endParaRPr>
          </a:p>
          <a:p>
            <a:pPr fontAlgn="b"/>
            <a:r>
              <a:rPr lang="fr-FR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regarder des films/des séries/la télé</a:t>
            </a:r>
            <a:endParaRPr lang="en-GB" sz="2000" b="1" dirty="0">
              <a:latin typeface="Arial" panose="020B0604020202020204" pitchFamily="34" charset="0"/>
            </a:endParaRPr>
          </a:p>
          <a:p>
            <a:pPr fontAlgn="b"/>
            <a:r>
              <a:rPr lang="en-GB" sz="12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watch films/series/TV</a:t>
            </a:r>
            <a:endParaRPr lang="en-GB" sz="2000" dirty="0">
              <a:latin typeface="Arial" panose="020B0604020202020204" pitchFamily="34" charset="0"/>
            </a:endParaRPr>
          </a:p>
          <a:p>
            <a:pPr fontAlgn="b"/>
            <a:r>
              <a:rPr lang="en-GB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écouter</a:t>
            </a:r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 musique</a:t>
            </a:r>
            <a:endParaRPr lang="en-GB" sz="2000" b="1" dirty="0">
              <a:latin typeface="Arial" panose="020B0604020202020204" pitchFamily="34" charset="0"/>
            </a:endParaRPr>
          </a:p>
          <a:p>
            <a:pPr fontAlgn="b"/>
            <a:r>
              <a:rPr lang="en-GB" sz="12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listen to music</a:t>
            </a:r>
            <a:endParaRPr lang="en-GB" sz="2000" dirty="0">
              <a:latin typeface="Arial" panose="020B0604020202020204" pitchFamily="34" charset="0"/>
            </a:endParaRPr>
          </a:p>
          <a:p>
            <a:pPr fontAlgn="b"/>
            <a:r>
              <a:rPr lang="fr-FR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jouer à des jeux de société/des jeux vidéos</a:t>
            </a:r>
            <a:endParaRPr lang="en-GB" sz="2000" b="1" dirty="0">
              <a:latin typeface="Arial" panose="020B0604020202020204" pitchFamily="34" charset="0"/>
            </a:endParaRPr>
          </a:p>
          <a:p>
            <a:pPr fontAlgn="b"/>
            <a:r>
              <a:rPr lang="en-GB" sz="12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play board games/videogames</a:t>
            </a:r>
            <a:endParaRPr lang="en-GB" sz="2000" dirty="0">
              <a:latin typeface="Arial" panose="020B0604020202020204" pitchFamily="34" charset="0"/>
            </a:endParaRPr>
          </a:p>
          <a:p>
            <a:pPr fontAlgn="b"/>
            <a:r>
              <a:rPr lang="en-GB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méditer</a:t>
            </a:r>
            <a:endParaRPr lang="en-GB" sz="2000" b="1" dirty="0">
              <a:latin typeface="Arial" panose="020B0604020202020204" pitchFamily="34" charset="0"/>
            </a:endParaRPr>
          </a:p>
          <a:p>
            <a:pPr fontAlgn="b"/>
            <a:r>
              <a:rPr lang="en-GB" sz="12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meditate</a:t>
            </a:r>
            <a:endParaRPr lang="en-GB" sz="2000" dirty="0">
              <a:latin typeface="Arial" panose="020B0604020202020204" pitchFamily="34" charset="0"/>
            </a:endParaRPr>
          </a:p>
          <a:p>
            <a:pPr fontAlgn="b"/>
            <a:r>
              <a:rPr lang="en-GB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voir</a:t>
            </a:r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GB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amis</a:t>
            </a:r>
            <a:endParaRPr lang="en-GB" sz="2000" b="1" dirty="0">
              <a:latin typeface="Arial" panose="020B0604020202020204" pitchFamily="34" charset="0"/>
            </a:endParaRPr>
          </a:p>
          <a:p>
            <a:pPr fontAlgn="b"/>
            <a:r>
              <a:rPr lang="en-GB" sz="12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see friends</a:t>
            </a:r>
            <a:endParaRPr lang="en-GB" sz="2000" dirty="0"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s-ES" sz="11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s-ES" sz="1100" dirty="0">
              <a:solidFill>
                <a:schemeClr val="tx1"/>
              </a:solidFill>
            </a:endParaRPr>
          </a:p>
          <a:p>
            <a:endParaRPr lang="es-ES" sz="11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s-ES" sz="16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s-ES" sz="16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s-ES" sz="16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s-ES" sz="1600" b="1" u="sng" dirty="0">
              <a:solidFill>
                <a:schemeClr val="tx1"/>
              </a:solidFill>
            </a:endParaRPr>
          </a:p>
          <a:p>
            <a:endParaRPr lang="es-ES" sz="1600" b="1" dirty="0">
              <a:solidFill>
                <a:schemeClr val="tx1"/>
              </a:solidFill>
            </a:endParaRPr>
          </a:p>
          <a:p>
            <a:endParaRPr lang="es-ES" sz="1600" b="1" dirty="0">
              <a:solidFill>
                <a:schemeClr val="tx1"/>
              </a:solidFill>
            </a:endParaRPr>
          </a:p>
          <a:p>
            <a:endParaRPr lang="en-GB" sz="1600" b="1" u="sng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48A44F-6E05-4899-94E5-21056B723DA5}"/>
              </a:ext>
            </a:extLst>
          </p:cNvPr>
          <p:cNvSpPr/>
          <p:nvPr/>
        </p:nvSpPr>
        <p:spPr>
          <a:xfrm>
            <a:off x="8016536" y="678061"/>
            <a:ext cx="3822205" cy="3349573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600" b="1" u="sng" dirty="0" err="1">
                <a:solidFill>
                  <a:schemeClr val="tx1"/>
                </a:solidFill>
              </a:rPr>
              <a:t>Assessment</a:t>
            </a:r>
            <a:endParaRPr lang="es-ES" sz="1600" b="1" u="sng" dirty="0">
              <a:solidFill>
                <a:schemeClr val="tx1"/>
              </a:solidFill>
            </a:endParaRPr>
          </a:p>
          <a:p>
            <a:endParaRPr lang="es-ES" sz="1400" b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n-GB" sz="1400" dirty="0">
              <a:solidFill>
                <a:schemeClr val="tx1"/>
              </a:solidFill>
            </a:endParaRPr>
          </a:p>
          <a:p>
            <a:r>
              <a:rPr lang="en-GB" sz="1400" dirty="0">
                <a:solidFill>
                  <a:schemeClr val="tx1"/>
                </a:solidFill>
              </a:rPr>
              <a:t> </a:t>
            </a:r>
          </a:p>
          <a:p>
            <a:endParaRPr lang="es-ES" sz="1400" b="1" dirty="0">
              <a:solidFill>
                <a:schemeClr val="tx1"/>
              </a:solidFill>
            </a:endParaRPr>
          </a:p>
          <a:p>
            <a:endParaRPr lang="en-GB" sz="800" b="1" u="sng" dirty="0">
              <a:solidFill>
                <a:schemeClr val="tx1"/>
              </a:solidFill>
            </a:endParaRPr>
          </a:p>
          <a:p>
            <a:endParaRPr lang="en-GB" sz="800" b="1" u="sng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639260-6C97-4B8F-A2C3-23266BEDF78F}"/>
              </a:ext>
            </a:extLst>
          </p:cNvPr>
          <p:cNvSpPr/>
          <p:nvPr/>
        </p:nvSpPr>
        <p:spPr>
          <a:xfrm>
            <a:off x="181885" y="2482587"/>
            <a:ext cx="2984944" cy="1892826"/>
          </a:xfrm>
          <a:prstGeom prst="rect">
            <a:avLst/>
          </a:prstGeom>
          <a:ln w="38100">
            <a:solidFill>
              <a:srgbClr val="FF0000"/>
            </a:solidFill>
            <a:prstDash val="sysDash"/>
          </a:ln>
        </p:spPr>
        <p:txBody>
          <a:bodyPr wrap="square" anchor="t">
            <a:spAutoFit/>
          </a:bodyPr>
          <a:lstStyle/>
          <a:p>
            <a:r>
              <a:rPr lang="en-GB" b="1" u="sng" dirty="0">
                <a:solidFill>
                  <a:srgbClr val="000000"/>
                </a:solidFill>
              </a:rPr>
              <a:t>Links to prior learning</a:t>
            </a:r>
          </a:p>
          <a:p>
            <a:endParaRPr lang="en-GB" sz="900" b="1" u="sng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dirty="0"/>
              <a:t>Adjectival agreement 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000000"/>
                </a:solidFill>
              </a:rPr>
              <a:t>Numbers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000000"/>
                </a:solidFill>
              </a:rPr>
              <a:t>Opinions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000000"/>
                </a:solidFill>
              </a:rPr>
              <a:t>Present tense –</a:t>
            </a:r>
            <a:r>
              <a:rPr lang="en-GB" dirty="0" err="1">
                <a:solidFill>
                  <a:srgbClr val="000000"/>
                </a:solidFill>
              </a:rPr>
              <a:t>er</a:t>
            </a:r>
            <a:r>
              <a:rPr lang="en-GB" dirty="0">
                <a:solidFill>
                  <a:srgbClr val="000000"/>
                </a:solidFill>
              </a:rPr>
              <a:t> verbs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000000"/>
                </a:solidFill>
              </a:rPr>
              <a:t>Infinitives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1FFABA-BF4F-4383-B845-11EAC231C44F}"/>
              </a:ext>
            </a:extLst>
          </p:cNvPr>
          <p:cNvSpPr/>
          <p:nvPr/>
        </p:nvSpPr>
        <p:spPr>
          <a:xfrm>
            <a:off x="8016535" y="4081669"/>
            <a:ext cx="3822205" cy="2653221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6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CEIAG Links</a:t>
            </a:r>
          </a:p>
          <a:p>
            <a:endParaRPr lang="es-ES" sz="1600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Enrichment</a:t>
            </a:r>
            <a:r>
              <a:rPr lang="es-E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  <a:r>
              <a:rPr lang="es-E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</a:t>
            </a:r>
            <a:r>
              <a:rPr lang="es-E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es-E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s-E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</a:t>
            </a:r>
            <a:r>
              <a:rPr lang="es-E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es-E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interests</a:t>
            </a:r>
            <a:endParaRPr lang="es-E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sz="1600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6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SKILLS:</a:t>
            </a:r>
          </a:p>
          <a:p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 &amp; confidence: To speak about yourself and your interests is vital for your future. You will need to do this for college and jobs.</a:t>
            </a:r>
            <a:endParaRPr lang="en-GB" sz="16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es-ES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sz="1600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sz="1600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sz="1600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600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E81E2E-E6C7-47B9-9A6D-879B70B0E1B9}"/>
              </a:ext>
            </a:extLst>
          </p:cNvPr>
          <p:cNvSpPr/>
          <p:nvPr/>
        </p:nvSpPr>
        <p:spPr>
          <a:xfrm>
            <a:off x="353257" y="59062"/>
            <a:ext cx="11485484" cy="387642"/>
          </a:xfrm>
          <a:prstGeom prst="rect">
            <a:avLst/>
          </a:prstGeom>
          <a:noFill/>
          <a:ln w="57150">
            <a:solidFill>
              <a:schemeClr val="accent1"/>
            </a:solidFill>
            <a:prstDash val="lg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Y7 Topic 4 KNOWLEDGE ORGANISER: Ma Vie Active</a:t>
            </a:r>
            <a:endParaRPr lang="fr-FR" sz="2400" b="1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4D0DF5-DFBA-4850-854E-E46F02209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1885" y="0"/>
            <a:ext cx="670372" cy="577049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7B3FFF27-9883-4D77-AA2C-B67C138DE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9514" y="792808"/>
            <a:ext cx="3822205" cy="326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endParaRPr lang="en-GB" sz="1600" dirty="0"/>
          </a:p>
          <a:p>
            <a:pPr lvl="0"/>
            <a:r>
              <a:rPr lang="en-GB" sz="1600" dirty="0"/>
              <a:t>Key piece with individual written teacher feedback on mini paragraph </a:t>
            </a:r>
            <a:r>
              <a:rPr lang="en-GB" sz="1600" i="1" dirty="0" err="1"/>
              <a:t>C’est</a:t>
            </a:r>
            <a:r>
              <a:rPr lang="en-GB" sz="1600" i="1" dirty="0"/>
              <a:t> quoi ta passion?</a:t>
            </a:r>
          </a:p>
          <a:p>
            <a:pPr lvl="0"/>
            <a:endParaRPr lang="en-GB" sz="1400" i="1" dirty="0"/>
          </a:p>
          <a:p>
            <a:pPr lvl="0"/>
            <a:r>
              <a:rPr lang="en-GB" sz="1600" dirty="0"/>
              <a:t>End of Topic Assessment</a:t>
            </a:r>
          </a:p>
          <a:p>
            <a:pPr lvl="0"/>
            <a:endParaRPr lang="en-GB" sz="1600" dirty="0"/>
          </a:p>
          <a:p>
            <a:r>
              <a:rPr lang="es-ES" sz="1600" b="1" u="sng" dirty="0">
                <a:solidFill>
                  <a:schemeClr val="dk1"/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Key </a:t>
            </a:r>
            <a:r>
              <a:rPr lang="es-ES" sz="1600" b="1" u="sng" dirty="0" err="1">
                <a:solidFill>
                  <a:schemeClr val="dk1"/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questions</a:t>
            </a:r>
            <a:endParaRPr lang="es-ES" sz="1600" b="1" u="sng" dirty="0">
              <a:solidFill>
                <a:schemeClr val="dk1"/>
              </a:solidFill>
              <a:latin typeface="+mn-lt"/>
              <a:ea typeface="Calibri"/>
              <a:cs typeface="Calibri" panose="020F0502020204030204" pitchFamily="34" charset="0"/>
              <a:sym typeface="Calibri"/>
            </a:endParaRPr>
          </a:p>
          <a:p>
            <a:endParaRPr lang="en-GB" sz="1600" i="1" dirty="0">
              <a:latin typeface="+mn-lt"/>
            </a:endParaRPr>
          </a:p>
          <a:p>
            <a:pPr lvl="0"/>
            <a:r>
              <a:rPr lang="fr-FR" sz="1600" dirty="0">
                <a:latin typeface="+mn-lt"/>
              </a:rPr>
              <a:t>1. C’est quoi, ta passion? Pourquoi?</a:t>
            </a:r>
            <a:endParaRPr lang="en-GB" sz="1600" dirty="0">
              <a:latin typeface="+mn-lt"/>
            </a:endParaRPr>
          </a:p>
          <a:p>
            <a:pPr lvl="0"/>
            <a:r>
              <a:rPr lang="fr-FR" sz="1600" dirty="0">
                <a:latin typeface="+mn-lt"/>
              </a:rPr>
              <a:t>2. Qu’est-ce que tu aimes faire en ligne?</a:t>
            </a:r>
            <a:endParaRPr lang="en-GB" sz="1600" dirty="0">
              <a:latin typeface="+mn-lt"/>
            </a:endParaRPr>
          </a:p>
          <a:p>
            <a:pPr lvl="0"/>
            <a:r>
              <a:rPr lang="en-GB" sz="1600" dirty="0">
                <a:latin typeface="+mn-lt"/>
              </a:rPr>
              <a:t>3.</a:t>
            </a:r>
            <a:r>
              <a:rPr lang="fr-FR" sz="1600" dirty="0">
                <a:latin typeface="+mn-lt"/>
              </a:rPr>
              <a:t> Pourquoi aimes-tu danser ? </a:t>
            </a:r>
            <a:endParaRPr lang="en-GB" sz="1600" dirty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A89559-35C9-4B75-B060-223BF588F8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168415" y="5027445"/>
            <a:ext cx="833280" cy="9723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2AA38C-78C3-4B1D-B117-8DA6AF1331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518" y="-29579"/>
            <a:ext cx="1808181" cy="12783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A4615D-0332-4DEF-8D47-0305B40E21A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9423" t="57892" r="50000" b="12706"/>
          <a:stretch/>
        </p:blipFill>
        <p:spPr>
          <a:xfrm>
            <a:off x="190305" y="4401346"/>
            <a:ext cx="3004897" cy="238438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9B1EE13-BAE7-4D1D-9E79-79F2FEEF5663}"/>
              </a:ext>
            </a:extLst>
          </p:cNvPr>
          <p:cNvSpPr/>
          <p:nvPr/>
        </p:nvSpPr>
        <p:spPr>
          <a:xfrm>
            <a:off x="3322609" y="4826675"/>
            <a:ext cx="4402017" cy="1908215"/>
          </a:xfrm>
          <a:prstGeom prst="rect">
            <a:avLst/>
          </a:prstGeom>
          <a:ln w="38100">
            <a:solidFill>
              <a:srgbClr val="FF0000"/>
            </a:solidFill>
            <a:prstDash val="sysDash"/>
          </a:ln>
        </p:spPr>
        <p:txBody>
          <a:bodyPr wrap="square" anchor="t">
            <a:spAutoFit/>
          </a:bodyPr>
          <a:lstStyle/>
          <a:p>
            <a:r>
              <a:rPr lang="en-GB" b="1" u="sng" dirty="0">
                <a:solidFill>
                  <a:srgbClr val="000000"/>
                </a:solidFill>
              </a:rPr>
              <a:t>Consecutive verb rule:</a:t>
            </a:r>
          </a:p>
          <a:p>
            <a:r>
              <a:rPr lang="en-GB" sz="1600" dirty="0" err="1">
                <a:solidFill>
                  <a:srgbClr val="000000"/>
                </a:solidFill>
              </a:rPr>
              <a:t>J’aime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suivre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mes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comptes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préférés</a:t>
            </a:r>
            <a:r>
              <a:rPr lang="en-GB" sz="1600" dirty="0">
                <a:solidFill>
                  <a:srgbClr val="000000"/>
                </a:solidFill>
              </a:rPr>
              <a:t>.</a:t>
            </a:r>
          </a:p>
          <a:p>
            <a:r>
              <a:rPr lang="en-GB" sz="1600" dirty="0">
                <a:solidFill>
                  <a:srgbClr val="000000"/>
                </a:solidFill>
              </a:rPr>
              <a:t>I like to follow my favourite accounts.</a:t>
            </a:r>
          </a:p>
          <a:p>
            <a:r>
              <a:rPr lang="en-GB" sz="1600" dirty="0">
                <a:solidFill>
                  <a:srgbClr val="000000"/>
                </a:solidFill>
              </a:rPr>
              <a:t>Elle </a:t>
            </a:r>
            <a:r>
              <a:rPr lang="en-GB" sz="1600" dirty="0" err="1">
                <a:solidFill>
                  <a:srgbClr val="000000"/>
                </a:solidFill>
              </a:rPr>
              <a:t>déteste</a:t>
            </a:r>
            <a:r>
              <a:rPr lang="en-GB" sz="1600" dirty="0">
                <a:solidFill>
                  <a:srgbClr val="000000"/>
                </a:solidFill>
              </a:rPr>
              <a:t> faire des </a:t>
            </a:r>
            <a:r>
              <a:rPr lang="en-GB" sz="1600" dirty="0" err="1">
                <a:solidFill>
                  <a:srgbClr val="000000"/>
                </a:solidFill>
              </a:rPr>
              <a:t>recherches</a:t>
            </a:r>
            <a:r>
              <a:rPr lang="en-GB" sz="1600" dirty="0">
                <a:solidFill>
                  <a:srgbClr val="000000"/>
                </a:solidFill>
              </a:rPr>
              <a:t>. </a:t>
            </a:r>
          </a:p>
          <a:p>
            <a:r>
              <a:rPr lang="en-GB" sz="1600" dirty="0">
                <a:solidFill>
                  <a:srgbClr val="000000"/>
                </a:solidFill>
              </a:rPr>
              <a:t>She hates to do research.</a:t>
            </a:r>
          </a:p>
          <a:p>
            <a:r>
              <a:rPr lang="en-GB" sz="1600" dirty="0">
                <a:solidFill>
                  <a:srgbClr val="000000"/>
                </a:solidFill>
              </a:rPr>
              <a:t>Tu adores </a:t>
            </a:r>
            <a:r>
              <a:rPr lang="en-GB" sz="1600" dirty="0" err="1">
                <a:solidFill>
                  <a:srgbClr val="000000"/>
                </a:solidFill>
              </a:rPr>
              <a:t>regarder</a:t>
            </a:r>
            <a:r>
              <a:rPr lang="en-GB" sz="1600" dirty="0">
                <a:solidFill>
                  <a:srgbClr val="000000"/>
                </a:solidFill>
              </a:rPr>
              <a:t> des </a:t>
            </a:r>
            <a:r>
              <a:rPr lang="en-GB" sz="1600" dirty="0" err="1">
                <a:solidFill>
                  <a:srgbClr val="000000"/>
                </a:solidFill>
              </a:rPr>
              <a:t>tutos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en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ligne</a:t>
            </a:r>
            <a:r>
              <a:rPr lang="en-GB" sz="1600" dirty="0">
                <a:solidFill>
                  <a:srgbClr val="000000"/>
                </a:solidFill>
              </a:rPr>
              <a:t>?</a:t>
            </a:r>
          </a:p>
          <a:p>
            <a:r>
              <a:rPr lang="en-GB" sz="1600" dirty="0">
                <a:solidFill>
                  <a:srgbClr val="000000"/>
                </a:solidFill>
              </a:rPr>
              <a:t>Do you love to watch tutorials online?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B56A57-8BEE-4EBE-AAB9-ABB73D7584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234701" y="1966296"/>
            <a:ext cx="1456816" cy="132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30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283</Words>
  <Application>Microsoft Office PowerPoint</Application>
  <PresentationFormat>Widescreen</PresentationFormat>
  <Paragraphs>73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Mrs. J Capper</dc:creator>
  <cp:lastModifiedBy>Ms. M Vasey</cp:lastModifiedBy>
  <cp:revision>23</cp:revision>
  <dcterms:created xsi:type="dcterms:W3CDTF">2023-02-15T11:52:59Z</dcterms:created>
  <dcterms:modified xsi:type="dcterms:W3CDTF">2025-07-03T19:58:24Z</dcterms:modified>
</cp:coreProperties>
</file>