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2192000" cy="6858000"/>
  <p:notesSz cx="6808788" cy="9940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5000" y="745550"/>
            <a:ext cx="4539400" cy="3727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75" y="4721925"/>
            <a:ext cx="5447000" cy="4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0875" y="4721925"/>
            <a:ext cx="5447000" cy="44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Sport_balls.svg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openxmlformats.org/officeDocument/2006/relationships/hyperlink" Target="https://publicdomainpictures.net/view-image.php?image=34800&amp;jazyk=jp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l="10897" r="11317"/>
          <a:stretch/>
        </p:blipFill>
        <p:spPr>
          <a:xfrm>
            <a:off x="4500775" y="5714550"/>
            <a:ext cx="1226448" cy="105038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93601" y="693625"/>
            <a:ext cx="3839700" cy="4018334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</a:t>
            </a:r>
            <a:r>
              <a:rPr lang="es-ES" sz="2000" b="1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concepts</a:t>
            </a:r>
            <a:r>
              <a:rPr lang="es-ES" sz="2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ES" sz="2000" b="1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</a:t>
            </a:r>
            <a:endParaRPr sz="1600"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Hobbies &amp; </a:t>
            </a: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interests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Cognates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cognates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Opinions with reasons.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ER </a:t>
            </a: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verbs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tense.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 </a:t>
            </a: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descriptions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Pronounciation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 </a:t>
            </a: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353257" y="59062"/>
            <a:ext cx="11485484" cy="387642"/>
          </a:xfrm>
          <a:prstGeom prst="rect">
            <a:avLst/>
          </a:prstGeom>
          <a:noFill/>
          <a:ln w="57150" cap="flat" cmpd="sng">
            <a:solidFill>
              <a:srgbClr val="FFFF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Y7 </a:t>
            </a:r>
            <a:r>
              <a:rPr lang="es-E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</a:t>
            </a:r>
            <a:r>
              <a:rPr lang="es-E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 KNOWLEDGE ORGANISER: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Moi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 mes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trucs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moi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4464712" y="633159"/>
            <a:ext cx="3368700" cy="6131780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lang="en-GB" sz="18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</a:t>
            </a:r>
            <a:r>
              <a:rPr lang="es-ES" sz="1800" b="1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verbs</a:t>
            </a:r>
            <a:endParaRPr lang="es-ES" sz="18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Aimer</a:t>
            </a:r>
            <a:r>
              <a:rPr lang="es-E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s-E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E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Détester</a:t>
            </a:r>
            <a:r>
              <a:rPr lang="es-E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s-E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E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hate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Trouver</a:t>
            </a:r>
            <a:r>
              <a:rPr lang="es-E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s-E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E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Préférer</a:t>
            </a:r>
            <a:r>
              <a:rPr lang="es-E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s-E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E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8076099" y="639285"/>
            <a:ext cx="3822300" cy="3017885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Assessment</a:t>
            </a:r>
            <a:endParaRPr lang="es-ES" sz="1800" b="1" u="sng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700" b="1" u="sng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en-GB" sz="1600" dirty="0"/>
              <a:t>Grammar Assessment</a:t>
            </a:r>
          </a:p>
          <a:p>
            <a:pPr lvl="0"/>
            <a:r>
              <a:rPr lang="en-GB" sz="1600" dirty="0"/>
              <a:t>End Of Year Assessment </a:t>
            </a:r>
          </a:p>
          <a:p>
            <a:r>
              <a:rPr lang="en-GB" sz="1600" dirty="0">
                <a:sym typeface="Wingdings" panose="05000000000000000000" pitchFamily="2" charset="2"/>
              </a:rPr>
              <a:t></a:t>
            </a:r>
            <a:r>
              <a:rPr lang="en-GB" sz="1600" dirty="0"/>
              <a:t>Listening, Reading, Dictation &amp; Writing</a:t>
            </a:r>
          </a:p>
          <a:p>
            <a:r>
              <a:rPr lang="en-GB" dirty="0"/>
              <a:t> 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Key </a:t>
            </a:r>
            <a:r>
              <a:rPr lang="es-ES" sz="1800" b="1" u="sng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questions</a:t>
            </a:r>
            <a:endParaRPr sz="18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1. C’est quoi, ton truc?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2. Tu aimes quoi?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Tu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n’aimes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pas quoi? </a:t>
            </a:r>
          </a:p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3. C’est quoi,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ton animal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préférée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1270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293700" y="4849997"/>
            <a:ext cx="3839700" cy="174827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Links </a:t>
            </a:r>
            <a:r>
              <a:rPr lang="es-ES" sz="1800" b="1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ES" sz="1800" b="1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prior </a:t>
            </a:r>
            <a:r>
              <a:rPr lang="es-ES" sz="1800" b="1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05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 err="1">
                <a:latin typeface="Calibri"/>
                <a:ea typeface="Calibri"/>
                <a:cs typeface="Calibri"/>
                <a:sym typeface="Calibri"/>
              </a:rPr>
              <a:t>Grammar</a:t>
            </a:r>
            <a:r>
              <a:rPr lang="es-ES" sz="1600" dirty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E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Word </a:t>
            </a:r>
            <a:r>
              <a:rPr lang="es-E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classes</a:t>
            </a:r>
            <a:r>
              <a:rPr lang="es-E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nouns</a:t>
            </a:r>
            <a:r>
              <a:rPr lang="es-E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r>
              <a:rPr lang="es-E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verbs</a:t>
            </a:r>
            <a:r>
              <a:rPr lang="es-E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infinitives</a:t>
            </a:r>
            <a:r>
              <a:rPr lang="es-E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cognates</a:t>
            </a:r>
            <a:r>
              <a:rPr lang="es-E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personal </a:t>
            </a:r>
            <a:r>
              <a:rPr lang="es-E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pronouns</a:t>
            </a:r>
            <a:r>
              <a:rPr lang="es-E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600" dirty="0" err="1">
                <a:latin typeface="Calibri"/>
                <a:ea typeface="Calibri"/>
                <a:cs typeface="Calibri"/>
                <a:sym typeface="Calibri"/>
              </a:rPr>
              <a:t>definite</a:t>
            </a:r>
            <a:r>
              <a:rPr lang="es-ES" sz="1600" dirty="0"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s-ES" sz="1600" dirty="0" err="1">
                <a:latin typeface="Calibri"/>
                <a:ea typeface="Calibri"/>
                <a:cs typeface="Calibri"/>
                <a:sym typeface="Calibri"/>
              </a:rPr>
              <a:t>indefinite</a:t>
            </a:r>
            <a:r>
              <a:rPr lang="es-E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articles</a:t>
            </a:r>
            <a:r>
              <a:rPr lang="es-ES" sz="1600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s-ES" sz="1600" dirty="0" err="1">
                <a:latin typeface="Calibri"/>
                <a:ea typeface="Calibri"/>
                <a:cs typeface="Calibri"/>
                <a:sym typeface="Calibri"/>
              </a:rPr>
              <a:t>Adjectival</a:t>
            </a:r>
            <a:r>
              <a:rPr lang="es-E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600" dirty="0" err="1">
                <a:latin typeface="Calibri"/>
                <a:ea typeface="Calibri"/>
                <a:cs typeface="Calibri"/>
                <a:sym typeface="Calibri"/>
              </a:rPr>
              <a:t>agreement</a:t>
            </a:r>
            <a:r>
              <a:rPr lang="es-ES" sz="1600" dirty="0">
                <a:latin typeface="Calibri"/>
                <a:ea typeface="Calibri"/>
                <a:cs typeface="Calibri"/>
                <a:sym typeface="Calibri"/>
              </a:rPr>
              <a:t> rules </a:t>
            </a:r>
          </a:p>
        </p:txBody>
      </p:sp>
      <p:sp>
        <p:nvSpPr>
          <p:cNvPr id="91" name="Google Shape;91;p13"/>
          <p:cNvSpPr/>
          <p:nvPr/>
        </p:nvSpPr>
        <p:spPr>
          <a:xfrm>
            <a:off x="8076099" y="3747052"/>
            <a:ext cx="3792900" cy="3017886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CEIAG Links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  <a:p>
            <a:r>
              <a:rPr lang="en-GB" b="1" dirty="0"/>
              <a:t>Sports and Physical Activities</a:t>
            </a:r>
            <a:r>
              <a:rPr lang="en-GB" i="1" dirty="0"/>
              <a:t> e.g. Athlete,</a:t>
            </a:r>
          </a:p>
          <a:p>
            <a:pPr lvl="0"/>
            <a:r>
              <a:rPr lang="en-GB" i="1" dirty="0"/>
              <a:t>Coach, PT, Event Coordinator </a:t>
            </a:r>
          </a:p>
          <a:p>
            <a:pPr lvl="0"/>
            <a:r>
              <a:rPr lang="en-GB" b="1" dirty="0"/>
              <a:t>Music and Performing Arts </a:t>
            </a:r>
            <a:r>
              <a:rPr lang="en-GB" i="1" dirty="0"/>
              <a:t>e.g. Musician, Music Producer</a:t>
            </a:r>
          </a:p>
          <a:p>
            <a:r>
              <a:rPr lang="en-GB" b="1" dirty="0"/>
              <a:t>Art and Craft </a:t>
            </a:r>
            <a:r>
              <a:rPr lang="en-GB" i="1" dirty="0"/>
              <a:t>e.g. Illustrator, Graphic Designer, Fashion Designer</a:t>
            </a:r>
          </a:p>
          <a:p>
            <a:r>
              <a:rPr lang="en-GB" b="1" dirty="0"/>
              <a:t>Digital Hobbies </a:t>
            </a:r>
            <a:r>
              <a:rPr lang="en-GB" i="1" dirty="0"/>
              <a:t>e.g. Video Game Developer/Designer, Software Engineer</a:t>
            </a:r>
          </a:p>
          <a:p>
            <a:pPr lvl="0"/>
            <a:r>
              <a:rPr lang="en-GB" i="1" dirty="0"/>
              <a:t>IT Specialist, AI Specialist</a:t>
            </a:r>
          </a:p>
          <a:p>
            <a:pPr lvl="0"/>
            <a:endParaRPr lang="en-GB" sz="1000" i="1" dirty="0"/>
          </a:p>
          <a:p>
            <a:pPr lvl="0"/>
            <a:r>
              <a:rPr lang="en-GB" dirty="0"/>
              <a:t>Getting involved in enrichment activities help you to develop transferable skills.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4779" y="5547867"/>
            <a:ext cx="1027053" cy="105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735B7D-F7BE-4ECC-9533-C469F81EB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1151">
            <a:off x="10393478" y="90221"/>
            <a:ext cx="1662881" cy="1175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013488-8C2F-4A56-B330-8F938E5D9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844" y="1222953"/>
            <a:ext cx="3236436" cy="2087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3D7CDD-7FE4-4F57-B13A-6CB1DD928D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873571" y="678049"/>
            <a:ext cx="1132810" cy="1132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CB067F-DF17-4FFE-B148-C4EF4EDD59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14581" r="15034"/>
          <a:stretch/>
        </p:blipFill>
        <p:spPr>
          <a:xfrm>
            <a:off x="3152499" y="2789150"/>
            <a:ext cx="733202" cy="1041696"/>
          </a:xfrm>
          <a:prstGeom prst="rect">
            <a:avLst/>
          </a:prstGeom>
        </p:spPr>
      </p:pic>
      <p:pic>
        <p:nvPicPr>
          <p:cNvPr id="16" name="Picture 2" descr="See the source image">
            <a:extLst>
              <a:ext uri="{FF2B5EF4-FFF2-40B4-BE49-F238E27FC236}">
                <a16:creationId xmlns:a16="http://schemas.microsoft.com/office/drawing/2014/main" id="{E8E863CF-C822-4367-811E-81285C2C4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8588" r="5635" b="14601"/>
          <a:stretch/>
        </p:blipFill>
        <p:spPr bwMode="auto">
          <a:xfrm>
            <a:off x="10717522" y="1934206"/>
            <a:ext cx="1014792" cy="4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220</Words>
  <Application>Microsoft Office PowerPoint</Application>
  <PresentationFormat>Widescreen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M Vasey</dc:creator>
  <cp:lastModifiedBy>Ms. M Vasey</cp:lastModifiedBy>
  <cp:revision>17</cp:revision>
  <dcterms:modified xsi:type="dcterms:W3CDTF">2025-07-03T19:54:17Z</dcterms:modified>
</cp:coreProperties>
</file>