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08788" cy="99409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5000" y="745550"/>
            <a:ext cx="4539400" cy="3727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port_balls.svg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jpeg"/><Relationship Id="rId5" Type="http://schemas.openxmlformats.org/officeDocument/2006/relationships/image" Target="../media/image3.png"/><Relationship Id="rId10" Type="http://schemas.openxmlformats.org/officeDocument/2006/relationships/hyperlink" Target="https://publicdomainpictures.net/view-image.php?image=34800&amp;jazyk=jp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l="10897" r="11317"/>
          <a:stretch/>
        </p:blipFill>
        <p:spPr>
          <a:xfrm>
            <a:off x="4500775" y="5714550"/>
            <a:ext cx="1226448" cy="1050388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3601" y="693625"/>
            <a:ext cx="3839700" cy="4018334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s-ES" sz="20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concepts</a:t>
            </a:r>
            <a:r>
              <a:rPr lang="es-ES" sz="20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20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skills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Hobbies &amp; interests</a:t>
            </a:r>
          </a:p>
          <a:p>
            <a:pPr marL="285750" indent="-285750">
              <a:spcBef>
                <a:spcPts val="1200"/>
              </a:spcBef>
              <a:buClr>
                <a:schemeClr val="dk1"/>
              </a:buClr>
              <a:buSzPts val="1800"/>
              <a:buFont typeface="Calibri"/>
              <a:buChar char="-"/>
            </a:pPr>
            <a:r>
              <a:rPr lang="en-GB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Opinions with reasons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Regular ER verbs in the present tense</a:t>
            </a: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Animal descriptions and prepositions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Pronounciation of new vocabulary using phonics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Y7 </a:t>
            </a:r>
            <a:r>
              <a:rPr lang="es-E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3 KNOWLEDGE ORGANISER: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mes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trucs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464712" y="633159"/>
            <a:ext cx="3368700" cy="6131780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Grammar</a:t>
            </a: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</a:t>
            </a:r>
            <a:r>
              <a:rPr lang="es-ES" sz="1800" b="1" i="1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 lang="es-ES"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Aimer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like</a:t>
            </a: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Détester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hate</a:t>
            </a: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</a:t>
            </a: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Préférer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8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prefer</a:t>
            </a:r>
            <a:endParaRPr sz="18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8076099" y="639285"/>
            <a:ext cx="3822300" cy="3017885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Assessment</a:t>
            </a:r>
            <a:endParaRPr lang="es-ES" sz="180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700" b="1" u="sng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en-GB" sz="1600" dirty="0"/>
              <a:t>Grammar Assessment</a:t>
            </a:r>
          </a:p>
          <a:p>
            <a:pPr lvl="0"/>
            <a:r>
              <a:rPr lang="en-GB" sz="1600" dirty="0"/>
              <a:t>End Of Year Assessment </a:t>
            </a:r>
          </a:p>
          <a:p>
            <a:r>
              <a:rPr lang="en-GB" sz="1600" dirty="0">
                <a:sym typeface="Wingdings" panose="05000000000000000000" pitchFamily="2" charset="2"/>
              </a:rPr>
              <a:t></a:t>
            </a:r>
            <a:r>
              <a:rPr lang="en-GB" sz="1600" dirty="0"/>
              <a:t>Listening, Reading, Dictation &amp; Writing</a:t>
            </a:r>
          </a:p>
          <a:p>
            <a:r>
              <a:rPr lang="en-GB" dirty="0"/>
              <a:t> </a:t>
            </a:r>
            <a:endParaRPr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Key </a:t>
            </a:r>
            <a:r>
              <a:rPr lang="es-ES" sz="1800" b="1" u="sng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questions</a:t>
            </a:r>
            <a:endParaRPr sz="1800" dirty="0"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1. C’est quoi, ton truc?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2. Tu aimes quoi?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Tu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n’aimes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pas quoi? </a:t>
            </a:r>
          </a:p>
          <a:p>
            <a:r>
              <a:rPr 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3. C’est quoi, 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ton animal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préférée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12700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93700" y="4849997"/>
            <a:ext cx="3839700" cy="174827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prior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5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Grammar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Word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classes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infinitives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cognates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personal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pronouns</a:t>
            </a:r>
            <a:r>
              <a:rPr lang="es-E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definite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indefinite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articles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Adjectival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agreement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rules </a:t>
            </a:r>
          </a:p>
        </p:txBody>
      </p:sp>
      <p:sp>
        <p:nvSpPr>
          <p:cNvPr id="91" name="Google Shape;91;p13"/>
          <p:cNvSpPr/>
          <p:nvPr/>
        </p:nvSpPr>
        <p:spPr>
          <a:xfrm>
            <a:off x="8076099" y="3747052"/>
            <a:ext cx="3792900" cy="3017886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CEIAG Links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  <a:p>
            <a:r>
              <a:rPr lang="en-GB" b="1" dirty="0"/>
              <a:t>Sports and Physical Activities</a:t>
            </a:r>
            <a:r>
              <a:rPr lang="en-GB" i="1" dirty="0"/>
              <a:t> e.g. Athlete,</a:t>
            </a:r>
          </a:p>
          <a:p>
            <a:pPr lvl="0"/>
            <a:r>
              <a:rPr lang="en-GB" i="1" dirty="0"/>
              <a:t>Coach, PT, Event Coordinator </a:t>
            </a:r>
          </a:p>
          <a:p>
            <a:pPr lvl="0"/>
            <a:r>
              <a:rPr lang="en-GB" b="1" dirty="0"/>
              <a:t>Music and Performing Arts </a:t>
            </a:r>
            <a:r>
              <a:rPr lang="en-GB" i="1" dirty="0"/>
              <a:t>e.g. Musician, Music Producer</a:t>
            </a:r>
          </a:p>
          <a:p>
            <a:r>
              <a:rPr lang="en-GB" b="1" dirty="0"/>
              <a:t>Art and Craft </a:t>
            </a:r>
            <a:r>
              <a:rPr lang="en-GB" i="1" dirty="0"/>
              <a:t>e.g. Illustrator, Graphic Designer, Fashion Designer</a:t>
            </a:r>
          </a:p>
          <a:p>
            <a:r>
              <a:rPr lang="en-GB" b="1" dirty="0"/>
              <a:t>Digital Hobbies </a:t>
            </a:r>
            <a:r>
              <a:rPr lang="en-GB" i="1" dirty="0"/>
              <a:t>e.g. Video Game Developer/Designer, Software Engineer</a:t>
            </a:r>
          </a:p>
          <a:p>
            <a:pPr lvl="0"/>
            <a:r>
              <a:rPr lang="en-GB" i="1" dirty="0"/>
              <a:t>IT Specialist, AI Specialist</a:t>
            </a:r>
          </a:p>
          <a:p>
            <a:pPr lvl="0"/>
            <a:endParaRPr lang="en-GB" sz="1000" i="1" dirty="0"/>
          </a:p>
          <a:p>
            <a:pPr lvl="0"/>
            <a:r>
              <a:rPr lang="en-GB" dirty="0"/>
              <a:t>Getting involved in enrichment activities help you to develop transferable skills.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4779" y="5547867"/>
            <a:ext cx="1027053" cy="105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735B7D-F7BE-4ECC-9533-C469F81EB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21151">
            <a:off x="10393478" y="90221"/>
            <a:ext cx="1662881" cy="1175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013488-8C2F-4A56-B330-8F938E5D9B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0844" y="1222953"/>
            <a:ext cx="3236436" cy="20870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3D7CDD-7FE4-4F57-B13A-6CB1DD928D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873571" y="678049"/>
            <a:ext cx="1132810" cy="11328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CB067F-DF17-4FFE-B148-C4EF4EDD59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14581" r="15034"/>
          <a:stretch/>
        </p:blipFill>
        <p:spPr>
          <a:xfrm>
            <a:off x="3257713" y="2402016"/>
            <a:ext cx="639087" cy="907982"/>
          </a:xfrm>
          <a:prstGeom prst="rect">
            <a:avLst/>
          </a:prstGeom>
        </p:spPr>
      </p:pic>
      <p:pic>
        <p:nvPicPr>
          <p:cNvPr id="16" name="Picture 2" descr="See the source image">
            <a:extLst>
              <a:ext uri="{FF2B5EF4-FFF2-40B4-BE49-F238E27FC236}">
                <a16:creationId xmlns:a16="http://schemas.microsoft.com/office/drawing/2014/main" id="{E8E863CF-C822-4367-811E-81285C2C4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7" t="8588" r="5635" b="14601"/>
          <a:stretch/>
        </p:blipFill>
        <p:spPr bwMode="auto">
          <a:xfrm>
            <a:off x="10717522" y="1934206"/>
            <a:ext cx="1014792" cy="47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210</Words>
  <Application>Microsoft Office PowerPoint</Application>
  <PresentationFormat>Widescreen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Ms. M Vasey</dc:creator>
  <cp:lastModifiedBy>Ms. M Vasey</cp:lastModifiedBy>
  <cp:revision>18</cp:revision>
  <dcterms:modified xsi:type="dcterms:W3CDTF">2026-06-29T12:26:52Z</dcterms:modified>
</cp:coreProperties>
</file>