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6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24517-B1AF-43ED-B4B0-76F6E4C944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667E02-DB69-415B-BE5E-52E6EE94AD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D8EF31-673F-4562-9C74-2CF0A97B7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025FB-D3E7-4AE5-A269-1B3EDC32C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4E6D55-C37B-4553-B99F-32CE127D0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767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F683D-C41F-4EA8-A0F1-89FE18B0F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187370-AC02-4819-A0A8-E51834561D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E52E3B-7FB6-4B39-9122-496873A82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45ABC-CCBA-4001-A317-493B7DDD1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F3305-6D60-40C0-8CE9-D53D1DFF9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8426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59F54B-F087-41D9-8EE1-4EA638EFD5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68B340-72E3-4F88-8539-D7288FAADE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70773-31DA-4C6A-BA11-3F0AEDC01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E0909F-8F06-4B95-A54D-8E89C0FC2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EC03BD-21A7-4C54-853D-2D3822016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3599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1C122-FC58-460D-83B4-93601EC4D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A046F6-E7F9-4C22-B82A-DF135E91E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C94754-73C6-47FE-A3B2-EC60C06C4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A0CF6-2A22-4BDD-B3F0-1C8292A63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7A00E5-E15E-49C5-946A-16D566872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5028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63AE0-16F8-4FA2-BBD9-6DCB8F6F7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52E4BC-56B1-4437-9F18-AA81ADD1D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50A0A-EEAC-4977-8FD4-317F758DF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B83DC5-75BE-4B1E-A472-73BDACCB7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2EF1-EE0A-477D-89B3-D3EA10413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8734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87F3C-EFC7-438E-BC83-5DACD1A2B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594BB-DFF0-4B03-AE27-2DF2AF5E5C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9EE409-5EE2-4E9E-9723-59146B16B3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B944D-2740-4BA4-AEB8-736A06C1B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7E3315-5740-4E61-AAC1-37A788445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C1D503-34B2-47CB-93F7-49BA94A5B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4569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E72AA-4714-4C48-B204-8632F9688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E893E-52CC-497B-A31A-30A7E62B17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992505-283C-4390-90A1-B2FB90BED4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7EE13A-C045-4AF0-9D17-4D196CA81C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632246-76FE-49E1-9A0B-FAAD1C2730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250094-EE97-46A5-BDAD-37140CCCB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C91FBA-F7F1-47A6-90D6-EBCBEC69F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D17C59-157B-4117-B282-2F44C7D88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3259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5D928-BBCC-48AA-835C-9A1B0EED7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51E1E8-AFF6-4E7D-8350-C30DF29C8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6BA8EB-9B52-4B5A-B4EA-4F20184DE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21F162-1D8E-4DAB-B451-E86D98031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2685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7F21AD-FF63-4EAD-A261-DE19D07B6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D28C29-67E0-4DE1-896E-8458985DF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DEFA86-A0AF-4017-A7F3-DDF6E5B20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6290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919DE-FF58-4642-A454-63AC6EEC9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EFA42-33B8-4D3E-85B9-78595F901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CD52D8-2AC7-47CB-BE75-7940A169A4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CFCAAA-9042-4916-AA01-950B44937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1DD407-8A18-439B-9EE0-120D54F74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212FA2-B52F-40CF-AA57-B5ADEDF2C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3552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34C20-51EB-4894-AA6C-58E637FB9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7D9A86-8CF2-4384-AAE8-7DBFEB42B0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01F638-14A7-42BD-8C08-F515195E92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B67E1-95B1-4D69-BABC-D9FC36BC2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4E5838-81C9-4779-A7EF-A52B3B43B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F4250-2400-40D2-8884-2334E504B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744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3E5347-6B6F-4255-8EC3-656205005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C6490-75DC-4BDF-8B5C-07557C6D9E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47543E-12E3-4EAC-849E-6758D2DC82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C14C0-08A8-4EDD-8AC2-C3F80F3EF9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239282-5CDD-4EC9-A33B-5D491491B6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9843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marmorkrebs.blogspot.com/2011_07_01_archive.html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A58355-80BE-4CB4-A27E-0E819CFD5FC9}"/>
              </a:ext>
            </a:extLst>
          </p:cNvPr>
          <p:cNvSpPr txBox="1"/>
          <p:nvPr/>
        </p:nvSpPr>
        <p:spPr>
          <a:xfrm>
            <a:off x="181885" y="730497"/>
            <a:ext cx="2970906" cy="3077766"/>
          </a:xfrm>
          <a:prstGeom prst="rect">
            <a:avLst/>
          </a:prstGeom>
          <a:noFill/>
          <a:ln w="38100" cmpd="sng">
            <a:solidFill>
              <a:srgbClr val="7030A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>
                <a:tab pos="714375" algn="l"/>
              </a:tabLst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 concepts and skills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C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olours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‘Which’ -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/quelle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dirty="0" err="1">
                <a:solidFill>
                  <a:prstClr val="black"/>
                </a:solidFill>
                <a:latin typeface="Calibri" panose="020F0502020204030204"/>
              </a:rPr>
              <a:t>Voir</a:t>
            </a: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 = to see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Adjectival agreement and position</a:t>
            </a:r>
          </a:p>
          <a:p>
            <a:pPr marL="285750" indent="-285750">
              <a:buFontTx/>
              <a:buChar char="-"/>
              <a:defRPr/>
            </a:pPr>
            <a:r>
              <a:rPr lang="en-GB" dirty="0">
                <a:solidFill>
                  <a:prstClr val="black"/>
                </a:solidFill>
              </a:rPr>
              <a:t>Items of clothing</a:t>
            </a:r>
          </a:p>
          <a:p>
            <a:pPr marL="285750" indent="-285750">
              <a:buFontTx/>
              <a:buChar char="-"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Opinions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Physical descriptions (hair &amp; eye colour)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62DFE7-A91D-48E4-8FB2-C88F07CADC9B}"/>
              </a:ext>
            </a:extLst>
          </p:cNvPr>
          <p:cNvSpPr/>
          <p:nvPr/>
        </p:nvSpPr>
        <p:spPr>
          <a:xfrm>
            <a:off x="3279559" y="678060"/>
            <a:ext cx="4445067" cy="6077847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 </a:t>
            </a:r>
            <a:r>
              <a:rPr kumimoji="0" lang="es-ES" sz="1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vocabulary</a:t>
            </a: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s-ES" sz="16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48A44F-6E05-4899-94E5-21056B723DA5}"/>
              </a:ext>
            </a:extLst>
          </p:cNvPr>
          <p:cNvSpPr/>
          <p:nvPr/>
        </p:nvSpPr>
        <p:spPr>
          <a:xfrm>
            <a:off x="7908145" y="678061"/>
            <a:ext cx="3991847" cy="2622700"/>
          </a:xfrm>
          <a:prstGeom prst="rect">
            <a:avLst/>
          </a:prstGeom>
          <a:noFill/>
          <a:ln w="381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Assessment</a:t>
            </a:r>
            <a:endParaRPr kumimoji="0" lang="es-ES" sz="16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0"/>
            <a:r>
              <a:rPr lang="en-GB" sz="1600" dirty="0">
                <a:solidFill>
                  <a:schemeClr val="tx1"/>
                </a:solidFill>
              </a:rPr>
              <a:t>End of Topic Assessment</a:t>
            </a:r>
          </a:p>
          <a:p>
            <a:r>
              <a:rPr lang="en-GB" sz="1600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en-GB" sz="1600" dirty="0">
                <a:solidFill>
                  <a:schemeClr val="tx1"/>
                </a:solidFill>
              </a:rPr>
              <a:t>Listening, Reading &amp; Translation</a:t>
            </a:r>
          </a:p>
          <a:p>
            <a:pPr lvl="0"/>
            <a:r>
              <a:rPr lang="en-GB" sz="1600" dirty="0">
                <a:solidFill>
                  <a:schemeClr val="tx1"/>
                </a:solidFill>
              </a:rPr>
              <a:t>Mid-year assessment</a:t>
            </a:r>
          </a:p>
          <a:p>
            <a:r>
              <a:rPr lang="en-GB" sz="1600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en-GB" sz="1600" dirty="0">
                <a:solidFill>
                  <a:schemeClr val="tx1"/>
                </a:solidFill>
              </a:rPr>
              <a:t>Listening, Reading &amp; Dictation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0"/>
            <a:r>
              <a:rPr lang="fr-FR" sz="1600" b="1" u="sng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Key questions</a:t>
            </a:r>
            <a:endParaRPr lang="fr-FR" sz="1600" dirty="0"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r>
              <a:rPr lang="fr-FR" sz="1600" dirty="0">
                <a:solidFill>
                  <a:schemeClr val="tx1"/>
                </a:solidFill>
              </a:rPr>
              <a:t>1. Quelle est ta couleur préférée ? </a:t>
            </a:r>
          </a:p>
          <a:p>
            <a:r>
              <a:rPr lang="fr-FR" sz="1600" dirty="0">
                <a:solidFill>
                  <a:schemeClr val="tx1"/>
                </a:solidFill>
              </a:rPr>
              <a:t>2. Qu'est-ce que tu portes? </a:t>
            </a:r>
          </a:p>
          <a:p>
            <a:r>
              <a:rPr lang="en-GB" sz="1600" dirty="0">
                <a:solidFill>
                  <a:schemeClr val="tx1"/>
                </a:solidFill>
              </a:rPr>
              <a:t>3. Tu es comment? </a:t>
            </a:r>
            <a:endParaRPr kumimoji="0" lang="en-GB" sz="160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639260-6C97-4B8F-A2C3-23266BEDF78F}"/>
              </a:ext>
            </a:extLst>
          </p:cNvPr>
          <p:cNvSpPr/>
          <p:nvPr/>
        </p:nvSpPr>
        <p:spPr>
          <a:xfrm>
            <a:off x="160971" y="4020040"/>
            <a:ext cx="2996321" cy="2585323"/>
          </a:xfrm>
          <a:prstGeom prst="rect">
            <a:avLst/>
          </a:prstGeom>
          <a:ln w="38100">
            <a:solidFill>
              <a:srgbClr val="FF0000"/>
            </a:solidFill>
            <a:prstDash val="sysDash"/>
          </a:ln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Links to prior learning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Greetings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dirty="0">
                <a:solidFill>
                  <a:srgbClr val="000000"/>
                </a:solidFill>
                <a:latin typeface="Calibri" panose="020F0502020204030204"/>
              </a:rPr>
              <a:t>Introducing self &amp; others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Numbers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Adjectives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 tense ER verbs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dirty="0">
                <a:solidFill>
                  <a:srgbClr val="000000"/>
                </a:solidFill>
                <a:latin typeface="Calibri" panose="020F0502020204030204"/>
              </a:rPr>
              <a:t>	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e.g.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habiter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1FFABA-BF4F-4383-B845-11EAC231C44F}"/>
              </a:ext>
            </a:extLst>
          </p:cNvPr>
          <p:cNvSpPr/>
          <p:nvPr/>
        </p:nvSpPr>
        <p:spPr>
          <a:xfrm>
            <a:off x="7846893" y="3410273"/>
            <a:ext cx="3991847" cy="3345634"/>
          </a:xfrm>
          <a:prstGeom prst="rect">
            <a:avLst/>
          </a:prstGeom>
          <a:noFill/>
          <a:ln w="381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CEIAG Links</a:t>
            </a:r>
          </a:p>
          <a:p>
            <a:pPr lvl="0"/>
            <a:endParaRPr lang="en-GB" sz="1600" b="1" u="sng" dirty="0">
              <a:solidFill>
                <a:schemeClr val="tx1"/>
              </a:solidFill>
            </a:endParaRPr>
          </a:p>
          <a:p>
            <a:pPr lvl="0"/>
            <a:r>
              <a:rPr lang="en-GB" sz="1600" b="1" u="sng" dirty="0">
                <a:solidFill>
                  <a:schemeClr val="tx1"/>
                </a:solidFill>
              </a:rPr>
              <a:t>Fashion &amp; Design</a:t>
            </a:r>
          </a:p>
          <a:p>
            <a:pPr lvl="0"/>
            <a:r>
              <a:rPr lang="en-GB" sz="1600" b="1" dirty="0">
                <a:solidFill>
                  <a:schemeClr val="tx1"/>
                </a:solidFill>
              </a:rPr>
              <a:t>Fashion Designer</a:t>
            </a:r>
            <a:r>
              <a:rPr lang="en-GB" sz="1600" dirty="0">
                <a:solidFill>
                  <a:schemeClr val="tx1"/>
                </a:solidFill>
              </a:rPr>
              <a:t>: Designing and creating clothes and understanding colours.</a:t>
            </a:r>
          </a:p>
          <a:p>
            <a:pPr lvl="0"/>
            <a:r>
              <a:rPr lang="en-GB" sz="1600" b="1" dirty="0">
                <a:solidFill>
                  <a:schemeClr val="tx1"/>
                </a:solidFill>
              </a:rPr>
              <a:t>Stylist</a:t>
            </a:r>
            <a:r>
              <a:rPr lang="en-GB" sz="1600" dirty="0">
                <a:solidFill>
                  <a:schemeClr val="tx1"/>
                </a:solidFill>
              </a:rPr>
              <a:t>: Describing clothing and appearance accurately is a key skill.</a:t>
            </a:r>
          </a:p>
          <a:p>
            <a:pPr lvl="0"/>
            <a:r>
              <a:rPr lang="en-GB" sz="1600" b="1" dirty="0">
                <a:solidFill>
                  <a:schemeClr val="tx1"/>
                </a:solidFill>
              </a:rPr>
              <a:t>Retail and Merchandising</a:t>
            </a:r>
            <a:r>
              <a:rPr lang="en-GB" sz="1600" dirty="0">
                <a:solidFill>
                  <a:schemeClr val="tx1"/>
                </a:solidFill>
              </a:rPr>
              <a:t>: Communicating product details.</a:t>
            </a:r>
            <a:r>
              <a:rPr lang="en-GB" sz="1600" dirty="0"/>
              <a:t>.</a:t>
            </a:r>
          </a:p>
          <a:p>
            <a:endParaRPr lang="en-GB" sz="5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6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Employability skill: </a:t>
            </a:r>
          </a:p>
          <a:p>
            <a:r>
              <a:rPr lang="en-GB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Attention to detail: You will observe and describe details so that others can clearly understand.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E81E2E-E6C7-47B9-9A6D-879B70B0E1B9}"/>
              </a:ext>
            </a:extLst>
          </p:cNvPr>
          <p:cNvSpPr/>
          <p:nvPr/>
        </p:nvSpPr>
        <p:spPr>
          <a:xfrm>
            <a:off x="353257" y="59062"/>
            <a:ext cx="11485484" cy="387642"/>
          </a:xfrm>
          <a:prstGeom prst="rect">
            <a:avLst/>
          </a:prstGeom>
          <a:noFill/>
          <a:ln w="57150">
            <a:solidFill>
              <a:schemeClr val="accent1"/>
            </a:solidFill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Y7 Topic 2 KNOWLEDGE ORGANISER: Les Couleurs du Monde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84D0DF5-DFBA-4850-854E-E46F02209E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81885" y="0"/>
            <a:ext cx="670372" cy="5770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2AA38C-78C3-4B1D-B117-8DA6AF1331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241" y="-7532"/>
            <a:ext cx="1531259" cy="9263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2D28A5-43DC-4EFC-9A08-43FE566949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447" t="36069" r="59587" b="48572"/>
          <a:stretch/>
        </p:blipFill>
        <p:spPr>
          <a:xfrm>
            <a:off x="10549328" y="2664199"/>
            <a:ext cx="745891" cy="4480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0853A0-BB09-4FFB-AA51-17662007063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441" t="49749" r="46262" b="18706"/>
          <a:stretch/>
        </p:blipFill>
        <p:spPr>
          <a:xfrm>
            <a:off x="3380888" y="1240495"/>
            <a:ext cx="4343738" cy="1977464"/>
          </a:xfrm>
          <a:prstGeom prst="rect">
            <a:avLst/>
          </a:prstGeom>
        </p:spPr>
      </p:pic>
      <p:pic>
        <p:nvPicPr>
          <p:cNvPr id="15" name="Google Shape;186;p3" descr="Gratis vektorgrafik: Mannequin, Mode, Kvinde, Tøj, Dummy - Gratis ...">
            <a:extLst>
              <a:ext uri="{FF2B5EF4-FFF2-40B4-BE49-F238E27FC236}">
                <a16:creationId xmlns:a16="http://schemas.microsoft.com/office/drawing/2014/main" id="{074D8CD5-6DE7-454C-AE84-CD384386B90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55211" y="5286899"/>
            <a:ext cx="975818" cy="92638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6" name="Table 8">
            <a:extLst>
              <a:ext uri="{FF2B5EF4-FFF2-40B4-BE49-F238E27FC236}">
                <a16:creationId xmlns:a16="http://schemas.microsoft.com/office/drawing/2014/main" id="{BE62A6EB-0EAB-4683-BCEB-ADE59DA836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4045491"/>
              </p:ext>
            </p:extLst>
          </p:nvPr>
        </p:nvGraphicFramePr>
        <p:xfrm>
          <a:off x="3534825" y="3432271"/>
          <a:ext cx="4133078" cy="31093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3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95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7717"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voir (</a:t>
                      </a:r>
                      <a:r>
                        <a:rPr lang="en-GB" sz="1800" b="1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see</a:t>
                      </a:r>
                      <a:r>
                        <a:rPr lang="en-GB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46" marB="45746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B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800" b="0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46" marB="457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B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8346120"/>
                  </a:ext>
                </a:extLst>
              </a:tr>
              <a:tr h="35771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 voi</a:t>
                      </a:r>
                      <a:r>
                        <a:rPr lang="en-US" altLang="en-US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46" marB="45746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B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see</a:t>
                      </a:r>
                      <a:endParaRPr lang="en-US" sz="1800" b="0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46" marB="457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B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5967">
                <a:tc>
                  <a:txBody>
                    <a:bodyPr/>
                    <a:lstStyle/>
                    <a:p>
                      <a:r>
                        <a:rPr lang="en-GB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 voi</a:t>
                      </a:r>
                      <a:r>
                        <a:rPr lang="en-GB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46" marB="45746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B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 see (singular informal)</a:t>
                      </a:r>
                      <a:endParaRPr lang="en-US" sz="1800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46" marB="457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B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717">
                <a:tc>
                  <a:txBody>
                    <a:bodyPr/>
                    <a:lstStyle/>
                    <a:p>
                      <a:r>
                        <a:rPr lang="en-GB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il/elle/on voi</a:t>
                      </a:r>
                      <a:r>
                        <a:rPr lang="en-GB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46" marB="45746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B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he/she/one sees</a:t>
                      </a:r>
                      <a:endParaRPr lang="en-US" sz="1800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46" marB="457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B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717">
                <a:tc>
                  <a:txBody>
                    <a:bodyPr/>
                    <a:lstStyle/>
                    <a:p>
                      <a:r>
                        <a:rPr lang="en-GB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nous vo</a:t>
                      </a:r>
                      <a:r>
                        <a:rPr lang="en-GB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yons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46" marB="45746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B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 see</a:t>
                      </a:r>
                      <a:endParaRPr lang="en-US" sz="1800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46" marB="457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B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9985959"/>
                  </a:ext>
                </a:extLst>
              </a:tr>
              <a:tr h="625967">
                <a:tc>
                  <a:txBody>
                    <a:bodyPr/>
                    <a:lstStyle/>
                    <a:p>
                      <a:r>
                        <a:rPr lang="en-GB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vous vo</a:t>
                      </a:r>
                      <a:r>
                        <a:rPr lang="en-GB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yez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46" marB="45746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B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 see (plural or formal)</a:t>
                      </a:r>
                      <a:endParaRPr lang="en-US" sz="1800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46" marB="457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B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11182"/>
                  </a:ext>
                </a:extLst>
              </a:tr>
              <a:tr h="357717">
                <a:tc>
                  <a:txBody>
                    <a:bodyPr/>
                    <a:lstStyle/>
                    <a:p>
                      <a:r>
                        <a:rPr lang="en-GB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ils/elles voi</a:t>
                      </a:r>
                      <a:r>
                        <a:rPr lang="en-GB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46" marB="45746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8EB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they see</a:t>
                      </a:r>
                      <a:endParaRPr lang="en-US" sz="1800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46" marB="457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8EB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29160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1361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211</Words>
  <Application>Microsoft Office PowerPoint</Application>
  <PresentationFormat>Widescreen</PresentationFormat>
  <Paragraphs>60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Mrs. J Capper</dc:creator>
  <cp:lastModifiedBy>Ms. M Vasey</cp:lastModifiedBy>
  <cp:revision>27</cp:revision>
  <dcterms:created xsi:type="dcterms:W3CDTF">2023-02-15T11:52:59Z</dcterms:created>
  <dcterms:modified xsi:type="dcterms:W3CDTF">2026-06-29T13:12:58Z</dcterms:modified>
</cp:coreProperties>
</file>