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24517-B1AF-43ED-B4B0-76F6E4C944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667E02-DB69-415B-BE5E-52E6EE94A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8EF31-673F-4562-9C74-2CF0A97B7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85AC-5D81-4B02-98C0-D15B422F143C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025FB-D3E7-4AE5-A269-1B3EDC32C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E6D55-C37B-4553-B99F-32CE127D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4B6A-AA4C-4812-8537-E40F48CA11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76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F683D-C41F-4EA8-A0F1-89FE18B0F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187370-AC02-4819-A0A8-E51834561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52E3B-7FB6-4B39-9122-496873A82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85AC-5D81-4B02-98C0-D15B422F143C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45ABC-CCBA-4001-A317-493B7DDD1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F3305-6D60-40C0-8CE9-D53D1DFF9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4B6A-AA4C-4812-8537-E40F48CA11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42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59F54B-F087-41D9-8EE1-4EA638EFD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68B340-72E3-4F88-8539-D7288FAAD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70773-31DA-4C6A-BA11-3F0AEDC01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85AC-5D81-4B02-98C0-D15B422F143C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0909F-8F06-4B95-A54D-8E89C0FC2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C03BD-21A7-4C54-853D-2D3822016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4B6A-AA4C-4812-8537-E40F48CA11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59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1C122-FC58-460D-83B4-93601EC4D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046F6-E7F9-4C22-B82A-DF135E91E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94754-73C6-47FE-A3B2-EC60C06C4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85AC-5D81-4B02-98C0-D15B422F143C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A0CF6-2A22-4BDD-B3F0-1C8292A63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A00E5-E15E-49C5-946A-16D566872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4B6A-AA4C-4812-8537-E40F48CA11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02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63AE0-16F8-4FA2-BBD9-6DCB8F6F7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2E4BC-56B1-4437-9F18-AA81ADD1D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50A0A-EEAC-4977-8FD4-317F758D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85AC-5D81-4B02-98C0-D15B422F143C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83DC5-75BE-4B1E-A472-73BDACCB7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2EF1-EE0A-477D-89B3-D3EA10413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4B6A-AA4C-4812-8537-E40F48CA11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73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F3C-EFC7-438E-BC83-5DACD1A2B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94BB-DFF0-4B03-AE27-2DF2AF5E5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EE409-5EE2-4E9E-9723-59146B16B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B944D-2740-4BA4-AEB8-736A06C1B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85AC-5D81-4B02-98C0-D15B422F143C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E3315-5740-4E61-AAC1-37A788445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C1D503-34B2-47CB-93F7-49BA94A5B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4B6A-AA4C-4812-8537-E40F48CA11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456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E72AA-4714-4C48-B204-8632F9688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3E893E-52CC-497B-A31A-30A7E62B1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992505-283C-4390-90A1-B2FB90BED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EE13A-C045-4AF0-9D17-4D196CA81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632246-76FE-49E1-9A0B-FAAD1C2730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250094-EE97-46A5-BDAD-37140CCCB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85AC-5D81-4B02-98C0-D15B422F143C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C91FBA-F7F1-47A6-90D6-EBCBEC69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D17C59-157B-4117-B282-2F44C7D88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4B6A-AA4C-4812-8537-E40F48CA11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25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5D928-BBCC-48AA-835C-9A1B0EED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51E1E8-AFF6-4E7D-8350-C30DF29C8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85AC-5D81-4B02-98C0-D15B422F143C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6BA8EB-9B52-4B5A-B4EA-4F20184DE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21F162-1D8E-4DAB-B451-E86D9803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4B6A-AA4C-4812-8537-E40F48CA11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68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7F21AD-FF63-4EAD-A261-DE19D07B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85AC-5D81-4B02-98C0-D15B422F143C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D28C29-67E0-4DE1-896E-8458985DF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DEFA86-A0AF-4017-A7F3-DDF6E5B2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4B6A-AA4C-4812-8537-E40F48CA11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29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919DE-FF58-4642-A454-63AC6EEC9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EFA42-33B8-4D3E-85B9-78595F901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D52D8-2AC7-47CB-BE75-7940A169A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CFCAAA-9042-4916-AA01-950B44937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85AC-5D81-4B02-98C0-D15B422F143C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DD407-8A18-439B-9EE0-120D54F74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212FA2-B52F-40CF-AA57-B5ADEDF2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4B6A-AA4C-4812-8537-E40F48CA11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55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34C20-51EB-4894-AA6C-58E637FB9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7D9A86-8CF2-4384-AAE8-7DBFEB42B0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1F638-14A7-42BD-8C08-F515195E9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B67E1-95B1-4D69-BABC-D9FC36BC2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85AC-5D81-4B02-98C0-D15B422F143C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4E5838-81C9-4779-A7EF-A52B3B43B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F4250-2400-40D2-8884-2334E504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4B6A-AA4C-4812-8537-E40F48CA11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74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3E5347-6B6F-4255-8EC3-65620500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C6490-75DC-4BDF-8B5C-07557C6D9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7543E-12E3-4EAC-849E-6758D2DC8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285AC-5D81-4B02-98C0-D15B422F143C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C14C0-08A8-4EDD-8AC2-C3F80F3EF9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39282-5CDD-4EC9-A33B-5D491491B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04B6A-AA4C-4812-8537-E40F48CA11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84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marmorkrebs.blogspot.com/2011_07_01_archive.html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A58355-80BE-4CB4-A27E-0E819CFD5FC9}"/>
              </a:ext>
            </a:extLst>
          </p:cNvPr>
          <p:cNvSpPr txBox="1"/>
          <p:nvPr/>
        </p:nvSpPr>
        <p:spPr>
          <a:xfrm>
            <a:off x="207301" y="678061"/>
            <a:ext cx="2970906" cy="4185761"/>
          </a:xfrm>
          <a:prstGeom prst="rect">
            <a:avLst/>
          </a:prstGeom>
          <a:noFill/>
          <a:ln w="38100" cmpd="sng">
            <a:solidFill>
              <a:srgbClr val="7030A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714375" algn="l"/>
              </a:tabLst>
            </a:pPr>
            <a:r>
              <a:rPr lang="en-US" b="1" u="sng" dirty="0"/>
              <a:t>New concepts and skills</a:t>
            </a:r>
          </a:p>
          <a:p>
            <a:pPr marL="285750" indent="-285750">
              <a:buFontTx/>
              <a:buChar char="-"/>
            </a:pPr>
            <a:r>
              <a:rPr lang="es-E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To</a:t>
            </a:r>
            <a:r>
              <a:rPr lang="es-E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s-E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identify</a:t>
            </a:r>
            <a:r>
              <a:rPr lang="es-E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s-E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cognates</a:t>
            </a:r>
            <a:r>
              <a:rPr lang="es-E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&amp; </a:t>
            </a:r>
            <a:r>
              <a:rPr lang="es-E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semi-cognates</a:t>
            </a:r>
            <a:r>
              <a:rPr lang="es-E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GB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To find ways to pronounce new vocabulary using phonics.</a:t>
            </a:r>
          </a:p>
          <a:p>
            <a:pPr marL="285750" indent="-285750">
              <a:buFontTx/>
              <a:buChar char="-"/>
            </a:pPr>
            <a:r>
              <a:rPr lang="en-GB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To learn classroom language and the alphabet.</a:t>
            </a:r>
          </a:p>
          <a:p>
            <a:pPr marL="285750" indent="-285750">
              <a:buFontTx/>
              <a:buChar char="-"/>
            </a:pPr>
            <a:r>
              <a:rPr lang="en-GB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To use accents in your written French.</a:t>
            </a:r>
          </a:p>
          <a:p>
            <a:pPr marL="285750" indent="-285750">
              <a:buFontTx/>
              <a:buChar char="-"/>
            </a:pPr>
            <a:r>
              <a:rPr lang="en-GB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To learn greetings and introductions including 5 key Q &amp; A.</a:t>
            </a:r>
            <a:endParaRPr lang="en-GB" dirty="0"/>
          </a:p>
          <a:p>
            <a:pPr lvl="0"/>
            <a:endParaRPr lang="en-GB" sz="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62DFE7-A91D-48E4-8FB2-C88F07CADC9B}"/>
              </a:ext>
            </a:extLst>
          </p:cNvPr>
          <p:cNvSpPr/>
          <p:nvPr/>
        </p:nvSpPr>
        <p:spPr>
          <a:xfrm>
            <a:off x="3279559" y="678061"/>
            <a:ext cx="4591019" cy="4439136"/>
          </a:xfrm>
          <a:prstGeom prst="rect">
            <a:avLst/>
          </a:prstGeom>
          <a:noFill/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 err="1">
                <a:solidFill>
                  <a:schemeClr val="tx1"/>
                </a:solidFill>
              </a:rPr>
              <a:t>Grammar</a:t>
            </a: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500" dirty="0">
              <a:solidFill>
                <a:schemeClr val="tx1"/>
              </a:solidFill>
            </a:endParaRPr>
          </a:p>
          <a:p>
            <a:r>
              <a:rPr lang="en-GB" sz="1600" b="1" u="sng" dirty="0">
                <a:solidFill>
                  <a:srgbClr val="000000"/>
                </a:solidFill>
              </a:rPr>
              <a:t>Subject pronouns:</a:t>
            </a:r>
          </a:p>
          <a:p>
            <a:endParaRPr lang="en-GB" sz="400" b="1" u="sng" dirty="0">
              <a:solidFill>
                <a:srgbClr val="000000"/>
              </a:solidFill>
            </a:endParaRPr>
          </a:p>
          <a:p>
            <a:r>
              <a:rPr lang="en-GB" sz="1400" b="1" dirty="0">
                <a:solidFill>
                  <a:srgbClr val="000000"/>
                </a:solidFill>
              </a:rPr>
              <a:t>Je	I	</a:t>
            </a:r>
          </a:p>
          <a:p>
            <a:r>
              <a:rPr lang="en-GB" sz="1400" b="1" dirty="0">
                <a:solidFill>
                  <a:srgbClr val="000000"/>
                </a:solidFill>
              </a:rPr>
              <a:t>Tu	You </a:t>
            </a:r>
          </a:p>
          <a:p>
            <a:r>
              <a:rPr lang="en-GB" sz="1400" b="1" dirty="0">
                <a:solidFill>
                  <a:srgbClr val="000000"/>
                </a:solidFill>
              </a:rPr>
              <a:t>	(singular / informal)	</a:t>
            </a:r>
          </a:p>
          <a:p>
            <a:r>
              <a:rPr lang="en-GB" sz="1400" b="1" dirty="0">
                <a:solidFill>
                  <a:srgbClr val="000000"/>
                </a:solidFill>
              </a:rPr>
              <a:t>Il / Elle	He / She</a:t>
            </a:r>
          </a:p>
          <a:p>
            <a:r>
              <a:rPr lang="en-GB" sz="1400" b="1" dirty="0">
                <a:solidFill>
                  <a:srgbClr val="000000"/>
                </a:solidFill>
              </a:rPr>
              <a:t>Nous	We</a:t>
            </a:r>
          </a:p>
          <a:p>
            <a:r>
              <a:rPr lang="en-GB" sz="1400" b="1" dirty="0" err="1">
                <a:solidFill>
                  <a:srgbClr val="000000"/>
                </a:solidFill>
              </a:rPr>
              <a:t>Vous</a:t>
            </a:r>
            <a:r>
              <a:rPr lang="en-GB" sz="1400" b="1" dirty="0">
                <a:solidFill>
                  <a:srgbClr val="000000"/>
                </a:solidFill>
              </a:rPr>
              <a:t>	You </a:t>
            </a:r>
          </a:p>
          <a:p>
            <a:r>
              <a:rPr lang="en-GB" sz="1400" b="1" dirty="0">
                <a:solidFill>
                  <a:srgbClr val="000000"/>
                </a:solidFill>
              </a:rPr>
              <a:t>	(plural / formal)</a:t>
            </a:r>
          </a:p>
          <a:p>
            <a:r>
              <a:rPr lang="en-GB" sz="1400" b="1" dirty="0" err="1">
                <a:solidFill>
                  <a:srgbClr val="000000"/>
                </a:solidFill>
              </a:rPr>
              <a:t>Ils</a:t>
            </a:r>
            <a:r>
              <a:rPr lang="en-GB" sz="1400" b="1" dirty="0">
                <a:solidFill>
                  <a:srgbClr val="000000"/>
                </a:solidFill>
              </a:rPr>
              <a:t> / </a:t>
            </a:r>
            <a:r>
              <a:rPr lang="en-GB" sz="1400" b="1" dirty="0" err="1">
                <a:solidFill>
                  <a:srgbClr val="000000"/>
                </a:solidFill>
              </a:rPr>
              <a:t>Elles</a:t>
            </a:r>
            <a:r>
              <a:rPr lang="en-GB" sz="1400" b="1" dirty="0">
                <a:solidFill>
                  <a:srgbClr val="000000"/>
                </a:solidFill>
              </a:rPr>
              <a:t>	They</a:t>
            </a:r>
            <a:endParaRPr lang="es-ES" sz="1400" dirty="0">
              <a:solidFill>
                <a:schemeClr val="tx1"/>
              </a:solidFill>
            </a:endParaRPr>
          </a:p>
          <a:p>
            <a:endParaRPr lang="en-GB" sz="1050" b="1" u="sng" dirty="0">
              <a:solidFill>
                <a:srgbClr val="000000"/>
              </a:solidFill>
            </a:endParaRPr>
          </a:p>
          <a:p>
            <a:r>
              <a:rPr lang="en-GB" sz="1600" b="1" u="sng" dirty="0">
                <a:solidFill>
                  <a:srgbClr val="000000"/>
                </a:solidFill>
              </a:rPr>
              <a:t>Useful verbs:</a:t>
            </a:r>
          </a:p>
          <a:p>
            <a:pPr>
              <a:spcAft>
                <a:spcPts val="0"/>
              </a:spcAft>
            </a:pPr>
            <a:endParaRPr lang="en-GB" sz="1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 </a:t>
            </a:r>
            <a:r>
              <a:rPr lang="en-GB" sz="14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m’appelle</a:t>
            </a: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I am called</a:t>
            </a:r>
          </a:p>
          <a:p>
            <a:pPr>
              <a:spcAft>
                <a:spcPts val="0"/>
              </a:spcAft>
            </a:pP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 </a:t>
            </a:r>
            <a:r>
              <a:rPr lang="en-GB" sz="14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t’appelles</a:t>
            </a: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You are called</a:t>
            </a:r>
          </a:p>
          <a:p>
            <a:pPr>
              <a:spcAft>
                <a:spcPts val="0"/>
              </a:spcAft>
            </a:pP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/ Elle </a:t>
            </a:r>
            <a:r>
              <a:rPr lang="en-GB" sz="14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s’appelle</a:t>
            </a: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He / she is called</a:t>
            </a:r>
          </a:p>
          <a:p>
            <a:pPr>
              <a:spcAft>
                <a:spcPts val="0"/>
              </a:spcAft>
            </a:pPr>
            <a:endParaRPr lang="en-GB" sz="7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4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J’habite</a:t>
            </a: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I live	</a:t>
            </a:r>
          </a:p>
          <a:p>
            <a:pPr>
              <a:spcAft>
                <a:spcPts val="0"/>
              </a:spcAft>
            </a:pP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 </a:t>
            </a:r>
            <a:r>
              <a:rPr lang="en-GB" sz="14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habites</a:t>
            </a: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You live</a:t>
            </a:r>
          </a:p>
          <a:p>
            <a:pPr>
              <a:spcAft>
                <a:spcPts val="0"/>
              </a:spcAft>
            </a:pP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/ Elle </a:t>
            </a:r>
            <a:r>
              <a:rPr lang="en-GB" sz="14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habite</a:t>
            </a:r>
            <a:r>
              <a:rPr lang="en-GB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He / she lives</a:t>
            </a:r>
          </a:p>
          <a:p>
            <a:r>
              <a:rPr lang="en-GB" sz="1600" b="1" dirty="0">
                <a:solidFill>
                  <a:srgbClr val="000000"/>
                </a:solidFill>
              </a:rPr>
              <a:t>		</a:t>
            </a:r>
          </a:p>
          <a:p>
            <a:pPr>
              <a:spcAft>
                <a:spcPts val="0"/>
              </a:spcAft>
            </a:pPr>
            <a:endParaRPr lang="en-GB" sz="11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b="1" u="sng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n-GB" sz="1600" b="1" u="sng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8A44F-6E05-4899-94E5-21056B723DA5}"/>
              </a:ext>
            </a:extLst>
          </p:cNvPr>
          <p:cNvSpPr/>
          <p:nvPr/>
        </p:nvSpPr>
        <p:spPr>
          <a:xfrm>
            <a:off x="8016536" y="678062"/>
            <a:ext cx="3822205" cy="3853252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 err="1">
                <a:solidFill>
                  <a:schemeClr val="tx1"/>
                </a:solidFill>
              </a:rPr>
              <a:t>Assessment</a:t>
            </a:r>
            <a:endParaRPr lang="es-ES" sz="1600" b="1" u="sng" dirty="0">
              <a:solidFill>
                <a:schemeClr val="tx1"/>
              </a:solidFill>
            </a:endParaRPr>
          </a:p>
          <a:p>
            <a:endParaRPr lang="es-ES" sz="1400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n-GB" sz="14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chemeClr val="tx1"/>
                </a:solidFill>
              </a:rPr>
              <a:t> </a:t>
            </a:r>
          </a:p>
          <a:p>
            <a:endParaRPr lang="es-ES" sz="1400" b="1" dirty="0">
              <a:solidFill>
                <a:schemeClr val="tx1"/>
              </a:solidFill>
            </a:endParaRPr>
          </a:p>
          <a:p>
            <a:endParaRPr lang="en-GB" sz="800" b="1" u="sng" dirty="0">
              <a:solidFill>
                <a:schemeClr val="tx1"/>
              </a:solidFill>
            </a:endParaRPr>
          </a:p>
          <a:p>
            <a:endParaRPr lang="en-GB" sz="800" b="1" u="sng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39260-6C97-4B8F-A2C3-23266BEDF78F}"/>
              </a:ext>
            </a:extLst>
          </p:cNvPr>
          <p:cNvSpPr/>
          <p:nvPr/>
        </p:nvSpPr>
        <p:spPr>
          <a:xfrm>
            <a:off x="207301" y="5117197"/>
            <a:ext cx="2996321" cy="1585049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 anchor="t">
            <a:spAutoFit/>
          </a:bodyPr>
          <a:lstStyle/>
          <a:p>
            <a:r>
              <a:rPr lang="en-GB" b="1" u="sng" dirty="0">
                <a:solidFill>
                  <a:srgbClr val="000000"/>
                </a:solidFill>
              </a:rPr>
              <a:t>Links to prior learning</a:t>
            </a:r>
          </a:p>
          <a:p>
            <a:endParaRPr lang="en-GB" sz="700" b="1" u="sng" dirty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GB" dirty="0">
                <a:ea typeface="Calibri"/>
                <a:cs typeface="Calibri"/>
                <a:sym typeface="Calibri"/>
              </a:rPr>
              <a:t>Grammar - </a:t>
            </a:r>
            <a:r>
              <a:rPr lang="en-GB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Word classes (nouns, verbs, adjectives</a:t>
            </a:r>
            <a:r>
              <a:rPr lang="en-GB" dirty="0">
                <a:ea typeface="Calibri"/>
                <a:cs typeface="Calibri"/>
                <a:sym typeface="Calibri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GB" dirty="0">
                <a:cs typeface="Calibri"/>
                <a:sym typeface="Calibri"/>
              </a:rPr>
              <a:t>Alphabet</a:t>
            </a:r>
          </a:p>
          <a:p>
            <a:pPr marL="285750" indent="-285750">
              <a:buFontTx/>
              <a:buChar char="-"/>
            </a:pPr>
            <a:r>
              <a:rPr lang="en-GB" dirty="0">
                <a:cs typeface="Calibri"/>
                <a:sym typeface="Calibri"/>
              </a:rPr>
              <a:t>Numbers 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1FFABA-BF4F-4383-B845-11EAC231C44F}"/>
              </a:ext>
            </a:extLst>
          </p:cNvPr>
          <p:cNvSpPr/>
          <p:nvPr/>
        </p:nvSpPr>
        <p:spPr>
          <a:xfrm>
            <a:off x="8032608" y="4677904"/>
            <a:ext cx="3822205" cy="2024342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CEIAG Links</a:t>
            </a:r>
          </a:p>
          <a:p>
            <a:endParaRPr lang="es-ES" sz="5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b="1" u="sng" dirty="0">
                <a:solidFill>
                  <a:schemeClr val="tx1"/>
                </a:solidFill>
              </a:rPr>
              <a:t>Tourism &amp; Hospitality</a:t>
            </a:r>
            <a:r>
              <a:rPr lang="en-GB" sz="1600" u="sng" dirty="0">
                <a:solidFill>
                  <a:schemeClr val="tx1"/>
                </a:solidFill>
              </a:rPr>
              <a:t>: </a:t>
            </a:r>
            <a:r>
              <a:rPr lang="en-GB" sz="1600" dirty="0">
                <a:solidFill>
                  <a:schemeClr val="tx1"/>
                </a:solidFill>
              </a:rPr>
              <a:t>Hotel staff, tour guides, and restaurant staff frequently greet and introduce themselves to guests.</a:t>
            </a:r>
          </a:p>
          <a:p>
            <a:endParaRPr lang="en-GB" sz="700" dirty="0">
              <a:solidFill>
                <a:schemeClr val="tx1"/>
              </a:solidFill>
            </a:endParaRPr>
          </a:p>
          <a:p>
            <a:r>
              <a:rPr lang="en-GB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Employability skill: </a:t>
            </a:r>
          </a:p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Communication: You will need to introduce yourself in each new job.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E81E2E-E6C7-47B9-9A6D-879B70B0E1B9}"/>
              </a:ext>
            </a:extLst>
          </p:cNvPr>
          <p:cNvSpPr/>
          <p:nvPr/>
        </p:nvSpPr>
        <p:spPr>
          <a:xfrm>
            <a:off x="353257" y="59062"/>
            <a:ext cx="11485484" cy="387642"/>
          </a:xfrm>
          <a:prstGeom prst="rect">
            <a:avLst/>
          </a:prstGeom>
          <a:noFill/>
          <a:ln w="57150">
            <a:solidFill>
              <a:schemeClr val="accent1"/>
            </a:solidFill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Y7 Topic 1 KNOWLEDGE ORGANISER: Je me </a:t>
            </a:r>
            <a:r>
              <a:rPr lang="en-GB" sz="2400" b="1" dirty="0" err="1">
                <a:solidFill>
                  <a:schemeClr val="tx1"/>
                </a:solidFill>
              </a:rPr>
              <a:t>présente</a:t>
            </a:r>
            <a:endParaRPr lang="fr-FR" sz="2400" b="1" dirty="0">
              <a:solidFill>
                <a:schemeClr val="tx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84D0DF5-DFBA-4850-854E-E46F02209E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1885" y="0"/>
            <a:ext cx="670372" cy="5770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2AA38C-78C3-4B1D-B117-8DA6AF1331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590" y="-107720"/>
            <a:ext cx="1808181" cy="127838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9B1EE13-BAE7-4D1D-9E79-79F2FEEF5663}"/>
              </a:ext>
            </a:extLst>
          </p:cNvPr>
          <p:cNvSpPr/>
          <p:nvPr/>
        </p:nvSpPr>
        <p:spPr>
          <a:xfrm>
            <a:off x="3335610" y="5171057"/>
            <a:ext cx="4543007" cy="1477328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 anchor="t">
            <a:spAutoFit/>
          </a:bodyPr>
          <a:lstStyle/>
          <a:p>
            <a:r>
              <a:rPr lang="en-GB" b="1" u="sng" dirty="0">
                <a:solidFill>
                  <a:srgbClr val="000000"/>
                </a:solidFill>
              </a:rPr>
              <a:t>French accents:</a:t>
            </a:r>
          </a:p>
          <a:p>
            <a:endParaRPr lang="en-GB" b="1" u="sng" dirty="0">
              <a:solidFill>
                <a:srgbClr val="000000"/>
              </a:solidFill>
            </a:endParaRPr>
          </a:p>
          <a:p>
            <a:endParaRPr lang="en-GB" b="1" u="sng" dirty="0">
              <a:solidFill>
                <a:srgbClr val="000000"/>
              </a:solidFill>
            </a:endParaRPr>
          </a:p>
          <a:p>
            <a:endParaRPr lang="en-GB" b="1" u="sng" dirty="0">
              <a:solidFill>
                <a:srgbClr val="000000"/>
              </a:solidFill>
            </a:endParaRPr>
          </a:p>
          <a:p>
            <a:endParaRPr lang="en-GB" b="1" u="sng" dirty="0">
              <a:solidFill>
                <a:srgbClr val="0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3B7267-2C78-4AB8-B444-C43EAB1FF7C7}"/>
              </a:ext>
            </a:extLst>
          </p:cNvPr>
          <p:cNvSpPr/>
          <p:nvPr/>
        </p:nvSpPr>
        <p:spPr>
          <a:xfrm>
            <a:off x="8032608" y="1016615"/>
            <a:ext cx="36148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330200">
              <a:buClr>
                <a:schemeClr val="dk1"/>
              </a:buClr>
              <a:buSzPts val="1600"/>
              <a:buFont typeface="Calibri"/>
              <a:buChar char="●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Verbal feedback on mini dialogues:</a:t>
            </a:r>
          </a:p>
          <a:p>
            <a:pPr marL="127000" lvl="0">
              <a:buClr>
                <a:schemeClr val="dk1"/>
              </a:buClr>
              <a:buSzPts val="1600"/>
            </a:pPr>
            <a:r>
              <a:rPr lang="en-GB" sz="1400" b="1" dirty="0"/>
              <a:t>1. Comment </a:t>
            </a:r>
            <a:r>
              <a:rPr lang="en-GB" sz="1400" b="1" dirty="0" err="1"/>
              <a:t>t’appelles-tu</a:t>
            </a:r>
            <a:r>
              <a:rPr lang="en-GB" sz="1400" b="1" dirty="0"/>
              <a:t>? </a:t>
            </a:r>
          </a:p>
          <a:p>
            <a:pPr marL="127000" lvl="0">
              <a:buClr>
                <a:schemeClr val="dk1"/>
              </a:buClr>
              <a:buSzPts val="1600"/>
            </a:pPr>
            <a:r>
              <a:rPr lang="en-GB" sz="1400" b="1" dirty="0"/>
              <a:t>	</a:t>
            </a:r>
            <a:r>
              <a:rPr lang="en-GB" sz="1400" dirty="0"/>
              <a:t>What is your name?  </a:t>
            </a:r>
          </a:p>
          <a:p>
            <a:pPr marL="127000" lvl="0">
              <a:buClr>
                <a:schemeClr val="dk1"/>
              </a:buClr>
              <a:buSzPts val="1600"/>
            </a:pPr>
            <a:r>
              <a:rPr lang="en-GB" sz="1400" b="1" dirty="0"/>
              <a:t>2. Comment </a:t>
            </a:r>
            <a:r>
              <a:rPr lang="en-GB" sz="1400" b="1" dirty="0" err="1"/>
              <a:t>ça</a:t>
            </a:r>
            <a:r>
              <a:rPr lang="en-GB" sz="1400" b="1" dirty="0"/>
              <a:t> </a:t>
            </a:r>
            <a:r>
              <a:rPr lang="en-GB" sz="1400" b="1" dirty="0" err="1"/>
              <a:t>va</a:t>
            </a:r>
            <a:r>
              <a:rPr lang="en-GB" sz="1400" b="1" dirty="0"/>
              <a:t>? </a:t>
            </a:r>
          </a:p>
          <a:p>
            <a:pPr marL="127000" lvl="0">
              <a:buClr>
                <a:schemeClr val="dk1"/>
              </a:buClr>
              <a:buSzPts val="1600"/>
            </a:pPr>
            <a:r>
              <a:rPr lang="en-GB" sz="1400" b="1" dirty="0"/>
              <a:t>	</a:t>
            </a:r>
            <a:r>
              <a:rPr lang="en-GB" sz="1400" dirty="0"/>
              <a:t>How are you?</a:t>
            </a:r>
          </a:p>
          <a:p>
            <a:pPr marL="127000" lvl="0">
              <a:buClr>
                <a:schemeClr val="dk1"/>
              </a:buClr>
              <a:buSzPts val="1600"/>
            </a:pPr>
            <a:r>
              <a:rPr lang="en-GB" sz="1400" b="1" dirty="0"/>
              <a:t>3. </a:t>
            </a:r>
            <a:r>
              <a:rPr lang="en-GB" sz="1400" b="1" dirty="0" err="1"/>
              <a:t>Quel</a:t>
            </a:r>
            <a:r>
              <a:rPr lang="en-GB" sz="1400" b="1" dirty="0"/>
              <a:t> </a:t>
            </a:r>
            <a:r>
              <a:rPr lang="en-GB" sz="1400" b="1" dirty="0" err="1"/>
              <a:t>âge</a:t>
            </a:r>
            <a:r>
              <a:rPr lang="en-GB" sz="1400" b="1" dirty="0"/>
              <a:t> as-</a:t>
            </a:r>
            <a:r>
              <a:rPr lang="en-GB" sz="1400" b="1" dirty="0" err="1"/>
              <a:t>tu</a:t>
            </a:r>
            <a:r>
              <a:rPr lang="en-GB" sz="1400" b="1" dirty="0"/>
              <a:t>? </a:t>
            </a:r>
          </a:p>
          <a:p>
            <a:pPr marL="127000" lvl="0">
              <a:buClr>
                <a:schemeClr val="dk1"/>
              </a:buClr>
              <a:buSzPts val="1600"/>
            </a:pPr>
            <a:r>
              <a:rPr lang="en-GB" sz="1400" b="1" dirty="0"/>
              <a:t>	</a:t>
            </a:r>
            <a:r>
              <a:rPr lang="en-GB" sz="1400" dirty="0"/>
              <a:t>How old are you?</a:t>
            </a:r>
          </a:p>
          <a:p>
            <a:pPr marL="127000" lvl="0">
              <a:buClr>
                <a:schemeClr val="dk1"/>
              </a:buClr>
              <a:buSzPts val="1600"/>
            </a:pPr>
            <a:r>
              <a:rPr lang="en-GB" sz="1400" b="1" dirty="0"/>
              <a:t>4. Quelle </a:t>
            </a:r>
            <a:r>
              <a:rPr lang="en-GB" sz="1400" b="1" dirty="0" err="1"/>
              <a:t>est</a:t>
            </a:r>
            <a:r>
              <a:rPr lang="en-GB" sz="1400" b="1" dirty="0"/>
              <a:t> la date de ton </a:t>
            </a:r>
            <a:r>
              <a:rPr lang="en-GB" sz="1400" b="1" dirty="0" err="1"/>
              <a:t>anniversaire</a:t>
            </a:r>
            <a:r>
              <a:rPr lang="en-GB" sz="1400" b="1" dirty="0"/>
              <a:t> ? </a:t>
            </a:r>
          </a:p>
          <a:p>
            <a:pPr marL="127000" lvl="0">
              <a:buClr>
                <a:schemeClr val="dk1"/>
              </a:buClr>
              <a:buSzPts val="1600"/>
            </a:pPr>
            <a:r>
              <a:rPr lang="en-GB" sz="1400" b="1" dirty="0"/>
              <a:t>	</a:t>
            </a:r>
            <a:r>
              <a:rPr lang="en-GB" sz="1400" dirty="0"/>
              <a:t>What is the date of your birthday?</a:t>
            </a:r>
          </a:p>
          <a:p>
            <a:pPr marL="127000" lvl="0">
              <a:buClr>
                <a:schemeClr val="dk1"/>
              </a:buClr>
              <a:buSzPts val="1600"/>
            </a:pPr>
            <a:r>
              <a:rPr lang="en-GB" sz="1400" b="1" dirty="0"/>
              <a:t>5. </a:t>
            </a:r>
            <a:r>
              <a:rPr lang="en-GB" sz="1400" b="1" dirty="0" err="1"/>
              <a:t>Où</a:t>
            </a:r>
            <a:r>
              <a:rPr lang="en-GB" sz="1400" b="1" dirty="0"/>
              <a:t> </a:t>
            </a:r>
            <a:r>
              <a:rPr lang="en-GB" sz="1400" b="1" dirty="0" err="1"/>
              <a:t>habites-tu</a:t>
            </a:r>
            <a:r>
              <a:rPr lang="en-GB" sz="1400" b="1" dirty="0"/>
              <a:t>? </a:t>
            </a:r>
          </a:p>
          <a:p>
            <a:pPr marL="127000" lvl="0">
              <a:buClr>
                <a:schemeClr val="dk1"/>
              </a:buClr>
              <a:buSzPts val="1600"/>
            </a:pPr>
            <a:r>
              <a:rPr lang="en-GB" sz="1400" b="1" dirty="0"/>
              <a:t>	</a:t>
            </a:r>
            <a:r>
              <a:rPr lang="en-GB" sz="1400" dirty="0"/>
              <a:t>Where do you live?</a:t>
            </a:r>
          </a:p>
          <a:p>
            <a:pPr marL="127000" lvl="0">
              <a:buClr>
                <a:schemeClr val="dk1"/>
              </a:buClr>
              <a:buSzPts val="1600"/>
            </a:pPr>
            <a:endParaRPr lang="en-GB" sz="140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457200" lvl="0" indent="-330200">
              <a:buClr>
                <a:schemeClr val="dk1"/>
              </a:buClr>
              <a:buSzPts val="1600"/>
              <a:buFont typeface="Calibri"/>
              <a:buChar char="●"/>
            </a:pPr>
            <a:r>
              <a:rPr lang="en-GB" sz="1600" dirty="0"/>
              <a:t>Key piece with individual written teacher feedback on mini paragraph </a:t>
            </a:r>
            <a:r>
              <a:rPr lang="en-GB" sz="1600" i="1" dirty="0"/>
              <a:t>Moi.</a:t>
            </a:r>
            <a:endParaRPr lang="en-GB" sz="1600" dirty="0"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Bonjour Cliparts - Free Download">
            <a:extLst>
              <a:ext uri="{FF2B5EF4-FFF2-40B4-BE49-F238E27FC236}">
                <a16:creationId xmlns:a16="http://schemas.microsoft.com/office/drawing/2014/main" id="{2F127369-10C8-44FF-B7F9-501E644AE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4526" y="1414639"/>
            <a:ext cx="1127948" cy="100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Question mark PNG transparent image ...">
            <a:extLst>
              <a:ext uri="{FF2B5EF4-FFF2-40B4-BE49-F238E27FC236}">
                <a16:creationId xmlns:a16="http://schemas.microsoft.com/office/drawing/2014/main" id="{D549CF9B-B0A5-4DD9-BB77-B7BA26357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187" y="2521422"/>
            <a:ext cx="752414" cy="752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8E469AA-F373-45AF-832B-776E002E4D1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21391"/>
          <a:stretch/>
        </p:blipFill>
        <p:spPr>
          <a:xfrm>
            <a:off x="5132494" y="5231596"/>
            <a:ext cx="2280361" cy="1356250"/>
          </a:xfrm>
          <a:prstGeom prst="rect">
            <a:avLst/>
          </a:prstGeom>
        </p:spPr>
      </p:pic>
      <p:pic>
        <p:nvPicPr>
          <p:cNvPr id="1032" name="Picture 8" descr="Subject Pronouns French Poster, French ...">
            <a:extLst>
              <a:ext uri="{FF2B5EF4-FFF2-40B4-BE49-F238E27FC236}">
                <a16:creationId xmlns:a16="http://schemas.microsoft.com/office/drawing/2014/main" id="{637D0F96-4436-4E06-9888-581CCD0B61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72" b="14065"/>
          <a:stretch/>
        </p:blipFill>
        <p:spPr bwMode="auto">
          <a:xfrm>
            <a:off x="5849469" y="1631855"/>
            <a:ext cx="1975829" cy="126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330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291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Mrs. J Capper</dc:creator>
  <cp:lastModifiedBy>Ms. M Vasey</cp:lastModifiedBy>
  <cp:revision>27</cp:revision>
  <dcterms:created xsi:type="dcterms:W3CDTF">2023-02-15T11:52:59Z</dcterms:created>
  <dcterms:modified xsi:type="dcterms:W3CDTF">2025-04-14T05:32:33Z</dcterms:modified>
</cp:coreProperties>
</file>