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4517-B1AF-43ED-B4B0-76F6E4C94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67E02-DB69-415B-BE5E-52E6EE94A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8EF31-673F-4562-9C74-2CF0A97B7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025FB-D3E7-4AE5-A269-1B3EDC32C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E6D55-C37B-4553-B99F-32CE127D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76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683D-C41F-4EA8-A0F1-89FE18B0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87370-AC02-4819-A0A8-E51834561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52E3B-7FB6-4B39-9122-496873A8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45ABC-CCBA-4001-A317-493B7DDD1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F3305-6D60-40C0-8CE9-D53D1DFF9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42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59F54B-F087-41D9-8EE1-4EA638EFD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68B340-72E3-4F88-8539-D7288FAAD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70773-31DA-4C6A-BA11-3F0AEDC01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0909F-8F06-4B95-A54D-8E89C0FC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C03BD-21A7-4C54-853D-2D382201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59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1C122-FC58-460D-83B4-93601EC4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046F6-E7F9-4C22-B82A-DF135E91E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94754-73C6-47FE-A3B2-EC60C06C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A0CF6-2A22-4BDD-B3F0-1C8292A63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A00E5-E15E-49C5-946A-16D566872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02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3AE0-16F8-4FA2-BBD9-6DCB8F6F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2E4BC-56B1-4437-9F18-AA81ADD1D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50A0A-EEAC-4977-8FD4-317F758D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83DC5-75BE-4B1E-A472-73BDACCB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2EF1-EE0A-477D-89B3-D3EA10413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73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7F3C-EFC7-438E-BC83-5DACD1A2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594BB-DFF0-4B03-AE27-2DF2AF5E5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EE409-5EE2-4E9E-9723-59146B16B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B944D-2740-4BA4-AEB8-736A06C1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E3315-5740-4E61-AAC1-37A78844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1D503-34B2-47CB-93F7-49BA94A5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56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72AA-4714-4C48-B204-8632F968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893E-52CC-497B-A31A-30A7E62B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92505-283C-4390-90A1-B2FB90BED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7EE13A-C045-4AF0-9D17-4D196CA81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2246-76FE-49E1-9A0B-FAAD1C2730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250094-EE97-46A5-BDAD-37140CCC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C91FBA-F7F1-47A6-90D6-EBCBEC69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17C59-157B-4117-B282-2F44C7D8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25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5D928-BBCC-48AA-835C-9A1B0EED7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1E1E8-AFF6-4E7D-8350-C30DF29C8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6BA8EB-9B52-4B5A-B4EA-4F20184D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21F162-1D8E-4DAB-B451-E86D9803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68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7F21AD-FF63-4EAD-A261-DE19D07B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D28C29-67E0-4DE1-896E-8458985D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EFA86-A0AF-4017-A7F3-DDF6E5B2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29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19DE-FF58-4642-A454-63AC6EEC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EFA42-33B8-4D3E-85B9-78595F901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52D8-2AC7-47CB-BE75-7940A169A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FCAAA-9042-4916-AA01-950B44937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DD407-8A18-439B-9EE0-120D54F7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212FA2-B52F-40CF-AA57-B5ADEDF2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55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34C20-51EB-4894-AA6C-58E637FB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7D9A86-8CF2-4384-AAE8-7DBFEB42B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1F638-14A7-42BD-8C08-F515195E9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B67E1-95B1-4D69-BABC-D9FC36BC2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E5838-81C9-4779-A7EF-A52B3B43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F4250-2400-40D2-8884-2334E504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74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E5347-6B6F-4255-8EC3-6562050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C6490-75DC-4BDF-8B5C-07557C6D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7543E-12E3-4EAC-849E-6758D2DC82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285AC-5D81-4B02-98C0-D15B422F143C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C14C0-08A8-4EDD-8AC2-C3F80F3EF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39282-5CDD-4EC9-A33B-5D491491B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4B6A-AA4C-4812-8537-E40F48CA11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84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marmorkrebs.blogspot.com/2011_07_01_archive.html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207301" y="678061"/>
            <a:ext cx="2970906" cy="3908762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buFontTx/>
              <a:buChar char="-"/>
            </a:pPr>
            <a:r>
              <a:rPr lang="es-ES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Identify cognates &amp; semi-cognates.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Pronounce new vocabulary using phonics.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Learn classroom language and the alphabet.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Use accents in </a:t>
            </a:r>
          </a:p>
          <a:p>
            <a:r>
              <a:rPr lang="en-GB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    your written French.</a:t>
            </a:r>
          </a:p>
          <a:p>
            <a:pPr marL="285750" indent="-285750">
              <a:buFontTx/>
              <a:buChar char="-"/>
            </a:pPr>
            <a:r>
              <a:rPr lang="en-GB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Learn greetings </a:t>
            </a:r>
          </a:p>
          <a:p>
            <a:r>
              <a:rPr lang="en-GB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   </a:t>
            </a:r>
            <a:r>
              <a:rPr lang="en-GB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and introductions.</a:t>
            </a:r>
            <a:endParaRPr lang="en-GB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endParaRPr lang="en-GB" dirty="0"/>
          </a:p>
          <a:p>
            <a:endParaRPr lang="en-GB" dirty="0"/>
          </a:p>
          <a:p>
            <a:pPr lvl="0"/>
            <a:endParaRPr lang="en-GB" sz="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3279559" y="678061"/>
            <a:ext cx="4591019" cy="4439136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Grammar</a:t>
            </a: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5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rgbClr val="000000"/>
                </a:solidFill>
              </a:rPr>
              <a:t>Subject pronouns:</a:t>
            </a:r>
          </a:p>
          <a:p>
            <a:endParaRPr lang="en-GB" sz="400" b="1" u="sng" dirty="0">
              <a:solidFill>
                <a:srgbClr val="000000"/>
              </a:solidFill>
            </a:endParaRPr>
          </a:p>
          <a:p>
            <a:r>
              <a:rPr lang="en-GB" sz="1400" b="1" dirty="0">
                <a:solidFill>
                  <a:srgbClr val="000000"/>
                </a:solidFill>
              </a:rPr>
              <a:t>Je	I	</a:t>
            </a:r>
          </a:p>
          <a:p>
            <a:r>
              <a:rPr lang="en-GB" sz="1400" b="1" dirty="0">
                <a:solidFill>
                  <a:srgbClr val="000000"/>
                </a:solidFill>
              </a:rPr>
              <a:t>Tu	You </a:t>
            </a:r>
          </a:p>
          <a:p>
            <a:r>
              <a:rPr lang="en-GB" sz="1400" b="1" dirty="0">
                <a:solidFill>
                  <a:srgbClr val="000000"/>
                </a:solidFill>
              </a:rPr>
              <a:t>	(singular / informal)	</a:t>
            </a:r>
          </a:p>
          <a:p>
            <a:r>
              <a:rPr lang="en-GB" sz="1400" b="1" dirty="0">
                <a:solidFill>
                  <a:srgbClr val="000000"/>
                </a:solidFill>
              </a:rPr>
              <a:t>Il / Elle	He / She</a:t>
            </a:r>
          </a:p>
          <a:p>
            <a:r>
              <a:rPr lang="en-GB" sz="1400" b="1" dirty="0">
                <a:solidFill>
                  <a:srgbClr val="000000"/>
                </a:solidFill>
              </a:rPr>
              <a:t>Nous	We</a:t>
            </a:r>
          </a:p>
          <a:p>
            <a:r>
              <a:rPr lang="en-GB" sz="1400" b="1" dirty="0" err="1">
                <a:solidFill>
                  <a:srgbClr val="000000"/>
                </a:solidFill>
              </a:rPr>
              <a:t>Vous</a:t>
            </a:r>
            <a:r>
              <a:rPr lang="en-GB" sz="1400" b="1" dirty="0">
                <a:solidFill>
                  <a:srgbClr val="000000"/>
                </a:solidFill>
              </a:rPr>
              <a:t>	You </a:t>
            </a:r>
          </a:p>
          <a:p>
            <a:r>
              <a:rPr lang="en-GB" sz="1400" b="1" dirty="0">
                <a:solidFill>
                  <a:srgbClr val="000000"/>
                </a:solidFill>
              </a:rPr>
              <a:t>	(plural / formal)</a:t>
            </a:r>
          </a:p>
          <a:p>
            <a:r>
              <a:rPr lang="en-GB" sz="1400" b="1" dirty="0" err="1">
                <a:solidFill>
                  <a:srgbClr val="000000"/>
                </a:solidFill>
              </a:rPr>
              <a:t>Ils</a:t>
            </a:r>
            <a:r>
              <a:rPr lang="en-GB" sz="1400" b="1" dirty="0">
                <a:solidFill>
                  <a:srgbClr val="000000"/>
                </a:solidFill>
              </a:rPr>
              <a:t> / </a:t>
            </a:r>
            <a:r>
              <a:rPr lang="en-GB" sz="1400" b="1" dirty="0" err="1">
                <a:solidFill>
                  <a:srgbClr val="000000"/>
                </a:solidFill>
              </a:rPr>
              <a:t>Elles</a:t>
            </a:r>
            <a:r>
              <a:rPr lang="en-GB" sz="1400" b="1" dirty="0">
                <a:solidFill>
                  <a:srgbClr val="000000"/>
                </a:solidFill>
              </a:rPr>
              <a:t>	They</a:t>
            </a:r>
            <a:endParaRPr lang="es-ES" sz="1400" dirty="0">
              <a:solidFill>
                <a:schemeClr val="tx1"/>
              </a:solidFill>
            </a:endParaRPr>
          </a:p>
          <a:p>
            <a:endParaRPr lang="en-GB" sz="1050" b="1" u="sng" dirty="0">
              <a:solidFill>
                <a:srgbClr val="000000"/>
              </a:solidFill>
            </a:endParaRPr>
          </a:p>
          <a:p>
            <a:r>
              <a:rPr lang="en-GB" sz="1600" b="1" u="sng" dirty="0">
                <a:solidFill>
                  <a:srgbClr val="000000"/>
                </a:solidFill>
              </a:rPr>
              <a:t>Useful verbs:</a:t>
            </a:r>
          </a:p>
          <a:p>
            <a:pPr>
              <a:spcAft>
                <a:spcPts val="0"/>
              </a:spcAft>
            </a:pPr>
            <a:endParaRPr lang="en-GB" sz="1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m’appelle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I am called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t’appelles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You are called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/ Elle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s’appelle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He / she is called</a:t>
            </a:r>
          </a:p>
          <a:p>
            <a:pPr>
              <a:spcAft>
                <a:spcPts val="0"/>
              </a:spcAft>
            </a:pPr>
            <a:endParaRPr lang="en-GB" sz="7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J’habite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I live	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habites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You live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 / Elle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habite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He / she lives</a:t>
            </a:r>
          </a:p>
          <a:p>
            <a:r>
              <a:rPr lang="en-GB" sz="1600" b="1" dirty="0">
                <a:solidFill>
                  <a:srgbClr val="000000"/>
                </a:solidFill>
              </a:rPr>
              <a:t>		</a:t>
            </a:r>
          </a:p>
          <a:p>
            <a:pPr>
              <a:spcAft>
                <a:spcPts val="0"/>
              </a:spcAft>
            </a:pPr>
            <a:endParaRPr lang="en-GB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016536" y="678062"/>
            <a:ext cx="3822205" cy="3853252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4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n-GB" sz="1400" dirty="0">
              <a:solidFill>
                <a:schemeClr val="tx1"/>
              </a:solidFill>
            </a:endParaRPr>
          </a:p>
          <a:p>
            <a:r>
              <a:rPr lang="en-GB" sz="1400" dirty="0">
                <a:solidFill>
                  <a:schemeClr val="tx1"/>
                </a:solidFill>
              </a:rPr>
              <a:t> </a:t>
            </a:r>
          </a:p>
          <a:p>
            <a:endParaRPr lang="es-ES" sz="1400" b="1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  <a:p>
            <a:endParaRPr lang="en-GB" sz="800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81886" y="4746888"/>
            <a:ext cx="2996321" cy="1862048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endParaRPr lang="en-GB" sz="700" b="1" u="sng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GB" dirty="0">
                <a:ea typeface="Calibri"/>
                <a:cs typeface="Calibri"/>
                <a:sym typeface="Calibri"/>
              </a:rPr>
              <a:t>Grammar - </a:t>
            </a:r>
            <a:r>
              <a:rPr lang="en-GB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Word classes (nouns, verbs, adjectives</a:t>
            </a:r>
            <a:r>
              <a:rPr lang="en-GB" dirty="0">
                <a:ea typeface="Calibri"/>
                <a:cs typeface="Calibri"/>
                <a:sym typeface="Calibri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GB" dirty="0">
                <a:cs typeface="Calibri"/>
                <a:sym typeface="Calibri"/>
              </a:rPr>
              <a:t>Alphabet</a:t>
            </a:r>
          </a:p>
          <a:p>
            <a:pPr marL="285750" indent="-285750">
              <a:buFontTx/>
              <a:buChar char="-"/>
            </a:pPr>
            <a:r>
              <a:rPr lang="en-GB" dirty="0">
                <a:cs typeface="Calibri"/>
                <a:sym typeface="Calibri"/>
              </a:rPr>
              <a:t>Numbers </a:t>
            </a:r>
          </a:p>
          <a:p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032608" y="4677904"/>
            <a:ext cx="3822205" cy="2024342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5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u="sng" dirty="0">
                <a:solidFill>
                  <a:schemeClr val="tx1"/>
                </a:solidFill>
              </a:rPr>
              <a:t>Tourism &amp; Hospitality</a:t>
            </a:r>
            <a:r>
              <a:rPr lang="en-GB" sz="1600" u="sng" dirty="0">
                <a:solidFill>
                  <a:schemeClr val="tx1"/>
                </a:solidFill>
              </a:rPr>
              <a:t>: </a:t>
            </a:r>
            <a:r>
              <a:rPr lang="en-GB" sz="1600" dirty="0">
                <a:solidFill>
                  <a:schemeClr val="tx1"/>
                </a:solidFill>
              </a:rPr>
              <a:t>Hotel staff, tour guides, and restaurant staff frequently greet and introduce themselves to guests.</a:t>
            </a:r>
          </a:p>
          <a:p>
            <a:endParaRPr lang="en-GB" sz="7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Employability skill: </a:t>
            </a:r>
          </a:p>
          <a:p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Communication: You will need to introduce yourself in each new job.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E81E2E-E6C7-47B9-9A6D-879B70B0E1B9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Y7 Topic 1 KNOWLEDGE ORGANISER: Je me </a:t>
            </a:r>
            <a:r>
              <a:rPr lang="en-GB" sz="2400" b="1" dirty="0" err="1">
                <a:solidFill>
                  <a:schemeClr val="tx1"/>
                </a:solidFill>
              </a:rPr>
              <a:t>présente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4D0DF5-DFBA-4850-854E-E46F02209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1885" y="0"/>
            <a:ext cx="670372" cy="5770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AA38C-78C3-4B1D-B117-8DA6AF133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590" y="-107720"/>
            <a:ext cx="1808181" cy="12783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9B1EE13-BAE7-4D1D-9E79-79F2FEEF5663}"/>
              </a:ext>
            </a:extLst>
          </p:cNvPr>
          <p:cNvSpPr/>
          <p:nvPr/>
        </p:nvSpPr>
        <p:spPr>
          <a:xfrm>
            <a:off x="3335610" y="5171057"/>
            <a:ext cx="4543007" cy="1477328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French accents:</a:t>
            </a:r>
          </a:p>
          <a:p>
            <a:endParaRPr lang="en-GB" b="1" u="sng" dirty="0">
              <a:solidFill>
                <a:srgbClr val="000000"/>
              </a:solidFill>
            </a:endParaRPr>
          </a:p>
          <a:p>
            <a:endParaRPr lang="en-GB" b="1" u="sng" dirty="0">
              <a:solidFill>
                <a:srgbClr val="000000"/>
              </a:solidFill>
            </a:endParaRPr>
          </a:p>
          <a:p>
            <a:endParaRPr lang="en-GB" b="1" u="sng" dirty="0">
              <a:solidFill>
                <a:srgbClr val="000000"/>
              </a:solidFill>
            </a:endParaRPr>
          </a:p>
          <a:p>
            <a:endParaRPr lang="en-GB" b="1" u="sng" dirty="0">
              <a:solidFill>
                <a:srgbClr val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3B7267-2C78-4AB8-B444-C43EAB1FF7C7}"/>
              </a:ext>
            </a:extLst>
          </p:cNvPr>
          <p:cNvSpPr/>
          <p:nvPr/>
        </p:nvSpPr>
        <p:spPr>
          <a:xfrm>
            <a:off x="8032608" y="1016615"/>
            <a:ext cx="36148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30200"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GB" sz="16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Verbal feedback on mini dialogues: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1. Comment </a:t>
            </a:r>
            <a:r>
              <a:rPr lang="en-GB" sz="1400" b="1" dirty="0" err="1"/>
              <a:t>t’appelles-tu</a:t>
            </a:r>
            <a:r>
              <a:rPr lang="en-GB" sz="1400" b="1" dirty="0"/>
              <a:t>? 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	</a:t>
            </a:r>
            <a:r>
              <a:rPr lang="en-GB" sz="1400" dirty="0"/>
              <a:t>What is your name?  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2. Comment </a:t>
            </a:r>
            <a:r>
              <a:rPr lang="en-GB" sz="1400" b="1" dirty="0" err="1"/>
              <a:t>ça</a:t>
            </a:r>
            <a:r>
              <a:rPr lang="en-GB" sz="1400" b="1" dirty="0"/>
              <a:t> </a:t>
            </a:r>
            <a:r>
              <a:rPr lang="en-GB" sz="1400" b="1" dirty="0" err="1"/>
              <a:t>va</a:t>
            </a:r>
            <a:r>
              <a:rPr lang="en-GB" sz="1400" b="1" dirty="0"/>
              <a:t>? 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	</a:t>
            </a:r>
            <a:r>
              <a:rPr lang="en-GB" sz="1400" dirty="0"/>
              <a:t>How are you?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3. </a:t>
            </a:r>
            <a:r>
              <a:rPr lang="en-GB" sz="1400" b="1" dirty="0" err="1"/>
              <a:t>Quel</a:t>
            </a:r>
            <a:r>
              <a:rPr lang="en-GB" sz="1400" b="1" dirty="0"/>
              <a:t> </a:t>
            </a:r>
            <a:r>
              <a:rPr lang="en-GB" sz="1400" b="1" dirty="0" err="1"/>
              <a:t>âge</a:t>
            </a:r>
            <a:r>
              <a:rPr lang="en-GB" sz="1400" b="1" dirty="0"/>
              <a:t> as-</a:t>
            </a:r>
            <a:r>
              <a:rPr lang="en-GB" sz="1400" b="1" dirty="0" err="1"/>
              <a:t>tu</a:t>
            </a:r>
            <a:r>
              <a:rPr lang="en-GB" sz="1400" b="1" dirty="0"/>
              <a:t>? 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	</a:t>
            </a:r>
            <a:r>
              <a:rPr lang="en-GB" sz="1400" dirty="0"/>
              <a:t>How old are you?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4. Quelle </a:t>
            </a:r>
            <a:r>
              <a:rPr lang="en-GB" sz="1400" b="1" dirty="0" err="1"/>
              <a:t>est</a:t>
            </a:r>
            <a:r>
              <a:rPr lang="en-GB" sz="1400" b="1" dirty="0"/>
              <a:t> la date de ton </a:t>
            </a:r>
            <a:r>
              <a:rPr lang="en-GB" sz="1400" b="1" dirty="0" err="1"/>
              <a:t>anniversaire</a:t>
            </a:r>
            <a:r>
              <a:rPr lang="en-GB" sz="1400" b="1" dirty="0"/>
              <a:t> ? 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	</a:t>
            </a:r>
            <a:r>
              <a:rPr lang="en-GB" sz="1400" dirty="0"/>
              <a:t>What is the date of your birthday?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5. </a:t>
            </a:r>
            <a:r>
              <a:rPr lang="en-GB" sz="1400" b="1" dirty="0" err="1"/>
              <a:t>Où</a:t>
            </a:r>
            <a:r>
              <a:rPr lang="en-GB" sz="1400" b="1" dirty="0"/>
              <a:t> </a:t>
            </a:r>
            <a:r>
              <a:rPr lang="en-GB" sz="1400" b="1" dirty="0" err="1"/>
              <a:t>habites-tu</a:t>
            </a:r>
            <a:r>
              <a:rPr lang="en-GB" sz="1400" b="1" dirty="0"/>
              <a:t>? </a:t>
            </a:r>
          </a:p>
          <a:p>
            <a:pPr marL="127000" lvl="0">
              <a:buClr>
                <a:schemeClr val="dk1"/>
              </a:buClr>
              <a:buSzPts val="1600"/>
            </a:pPr>
            <a:r>
              <a:rPr lang="en-GB" sz="1400" b="1" dirty="0"/>
              <a:t>	</a:t>
            </a:r>
            <a:r>
              <a:rPr lang="en-GB" sz="1400" dirty="0"/>
              <a:t>Where do you live?</a:t>
            </a:r>
          </a:p>
          <a:p>
            <a:pPr marL="127000" lvl="0">
              <a:buClr>
                <a:schemeClr val="dk1"/>
              </a:buClr>
              <a:buSzPts val="1600"/>
            </a:pPr>
            <a:endParaRPr lang="en-GB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457200" lvl="0" indent="-330200"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GB" sz="1600" dirty="0"/>
              <a:t>Key piece with individual written teacher feedback on mini paragraph </a:t>
            </a:r>
            <a:r>
              <a:rPr lang="en-GB" sz="1600" i="1" dirty="0"/>
              <a:t>Moi.</a:t>
            </a:r>
            <a:endParaRPr lang="en-GB" sz="1600" dirty="0"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Bonjour Cliparts - Free Download">
            <a:extLst>
              <a:ext uri="{FF2B5EF4-FFF2-40B4-BE49-F238E27FC236}">
                <a16:creationId xmlns:a16="http://schemas.microsoft.com/office/drawing/2014/main" id="{2F127369-10C8-44FF-B7F9-501E644AE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526" y="1414639"/>
            <a:ext cx="1127948" cy="100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stion mark PNG transparent image ...">
            <a:extLst>
              <a:ext uri="{FF2B5EF4-FFF2-40B4-BE49-F238E27FC236}">
                <a16:creationId xmlns:a16="http://schemas.microsoft.com/office/drawing/2014/main" id="{D549CF9B-B0A5-4DD9-BB77-B7BA26357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13" y="3766817"/>
            <a:ext cx="752414" cy="75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E469AA-F373-45AF-832B-776E002E4D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1391"/>
          <a:stretch/>
        </p:blipFill>
        <p:spPr>
          <a:xfrm>
            <a:off x="5132494" y="5231596"/>
            <a:ext cx="2280361" cy="1356250"/>
          </a:xfrm>
          <a:prstGeom prst="rect">
            <a:avLst/>
          </a:prstGeom>
        </p:spPr>
      </p:pic>
      <p:pic>
        <p:nvPicPr>
          <p:cNvPr id="1032" name="Picture 8" descr="Subject Pronouns French Poster, French ...">
            <a:extLst>
              <a:ext uri="{FF2B5EF4-FFF2-40B4-BE49-F238E27FC236}">
                <a16:creationId xmlns:a16="http://schemas.microsoft.com/office/drawing/2014/main" id="{637D0F96-4436-4E06-9888-581CCD0B6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2" b="14065"/>
          <a:stretch/>
        </p:blipFill>
        <p:spPr bwMode="auto">
          <a:xfrm>
            <a:off x="5849469" y="1631855"/>
            <a:ext cx="1975829" cy="126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279</Words>
  <Application>Microsoft Office PowerPoint</Application>
  <PresentationFormat>Widescreen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Mrs. J Capper</dc:creator>
  <cp:lastModifiedBy>Ms. M Vasey</cp:lastModifiedBy>
  <cp:revision>28</cp:revision>
  <dcterms:created xsi:type="dcterms:W3CDTF">2023-02-15T11:52:59Z</dcterms:created>
  <dcterms:modified xsi:type="dcterms:W3CDTF">2026-06-29T12:20:38Z</dcterms:modified>
</cp:coreProperties>
</file>