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2192000" cy="6858000"/>
  <p:notesSz cx="6808788" cy="99409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5000" y="745550"/>
            <a:ext cx="4539400" cy="3727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/>
        </p:nvSpPr>
        <p:spPr>
          <a:xfrm>
            <a:off x="293699" y="678049"/>
            <a:ext cx="3955243" cy="3577428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New </a:t>
            </a:r>
            <a:r>
              <a:rPr lang="es-ES" sz="1800" b="1" i="0" u="sng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concepts</a:t>
            </a:r>
            <a:r>
              <a:rPr lang="es-ES" sz="1800" b="1" i="0" u="sng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and </a:t>
            </a:r>
            <a:r>
              <a:rPr lang="es-ES" sz="1800" b="1" i="0" u="sng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skills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Francophone countries</a:t>
            </a: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Places in the town using ‘on y trouve’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</a:t>
            </a:r>
            <a:r>
              <a:rPr lang="en-GB" sz="18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djectives</a:t>
            </a:r>
            <a:r>
              <a:rPr lang="en-GB" sz="1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&amp; adverbs to develop town descriptions.</a:t>
            </a: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n-GB" sz="1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Types of transport</a:t>
            </a:r>
          </a:p>
          <a:p>
            <a:pPr marL="12700" marR="0" lvl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en-GB" sz="1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     and superlatives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Town descriptions in 3 time frames: past, present and future tenses</a:t>
            </a:r>
          </a:p>
        </p:txBody>
      </p:sp>
      <p:sp>
        <p:nvSpPr>
          <p:cNvPr id="87" name="Google Shape;87;p13"/>
          <p:cNvSpPr/>
          <p:nvPr/>
        </p:nvSpPr>
        <p:spPr>
          <a:xfrm>
            <a:off x="1576873" y="59062"/>
            <a:ext cx="8528180" cy="387642"/>
          </a:xfrm>
          <a:prstGeom prst="rect">
            <a:avLst/>
          </a:prstGeom>
          <a:noFill/>
          <a:ln w="57150" cap="flat" cmpd="sng">
            <a:solidFill>
              <a:srgbClr val="FFFF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Y9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Topic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 </a:t>
            </a: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KNOWLEDGE ORGANISER</a:t>
            </a:r>
            <a:r>
              <a:rPr lang="es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Les </a:t>
            </a:r>
            <a:r>
              <a:rPr lang="es-E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villes</a:t>
            </a: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francophones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4381876" y="678050"/>
            <a:ext cx="3368700" cy="6002668"/>
          </a:xfrm>
          <a:prstGeom prst="rect">
            <a:avLst/>
          </a:prstGeom>
          <a:noFill/>
          <a:ln w="38100" cap="flat" cmpd="sng">
            <a:solidFill>
              <a:srgbClr val="92D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New </a:t>
            </a:r>
            <a:r>
              <a:rPr lang="es-ES" sz="1800" b="1" i="0" u="sng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vocabulary</a:t>
            </a:r>
            <a:r>
              <a:rPr lang="es-ES" sz="1800" b="1" i="0" u="sng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2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en-GB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J’y</a:t>
            </a:r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retourne</a:t>
            </a:r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! 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I’m going back there!</a:t>
            </a:r>
            <a:endParaRPr lang="en-GB" b="1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endParaRPr lang="en-GB" b="1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On y </a:t>
            </a:r>
            <a:r>
              <a:rPr lang="en-GB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trouve</a:t>
            </a:r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– We can find there</a:t>
            </a:r>
          </a:p>
          <a:p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e.g. On y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trouve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beaucoup de restaurants.</a:t>
            </a:r>
          </a:p>
          <a:p>
            <a:endParaRPr lang="en-GB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en-GB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J’ai</a:t>
            </a:r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adoré</a:t>
            </a:r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– I loved</a:t>
            </a:r>
          </a:p>
          <a:p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e.g.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J’ai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adoré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cette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ville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car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c’était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merveilleuse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</a:t>
            </a:r>
          </a:p>
          <a:p>
            <a:endParaRPr lang="en-GB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en-GB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J’ai</a:t>
            </a:r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l’intention</a:t>
            </a:r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de 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– I have the intention of</a:t>
            </a:r>
          </a:p>
          <a:p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e.g.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J’ai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l’intention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de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visiter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les monuments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historiques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</a:t>
            </a:r>
          </a:p>
          <a:p>
            <a:endParaRPr lang="en-GB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en-GB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Quand</a:t>
            </a:r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b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j’étais</a:t>
            </a:r>
            <a:r>
              <a:rPr lang="en-GB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petit(e)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– When I was small</a:t>
            </a:r>
          </a:p>
          <a:p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e.g.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Quand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j’étais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petit(e) je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faisais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des excursions et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j’adorais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les cafés.</a:t>
            </a:r>
          </a:p>
          <a:p>
            <a:endParaRPr lang="en-GB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/>
            <a:r>
              <a:rPr lang="fr-FR" b="1" i="1" u="sng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Superlatives</a:t>
            </a:r>
          </a:p>
          <a:p>
            <a:endParaRPr lang="en-GB" sz="12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en-GB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Le plus – the most</a:t>
            </a:r>
          </a:p>
          <a:p>
            <a:r>
              <a:rPr lang="en-GB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Le </a:t>
            </a:r>
            <a:r>
              <a:rPr lang="en-GB" sz="16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moins</a:t>
            </a:r>
            <a:r>
              <a:rPr lang="en-GB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– the least</a:t>
            </a:r>
          </a:p>
          <a:p>
            <a:endParaRPr lang="en-GB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e.g. Le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moyen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de transport le plus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rapide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OR le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moyen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de transport le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moins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polluant</a:t>
            </a:r>
            <a:r>
              <a:rPr lang="en-GB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8016441" y="802433"/>
            <a:ext cx="3822300" cy="3257839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Assessment</a:t>
            </a:r>
            <a:endParaRPr lang="es-ES" sz="1800" b="1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b="1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/>
            <a:r>
              <a:rPr lang="en-GB" dirty="0"/>
              <a:t>EOY Assessment </a:t>
            </a:r>
          </a:p>
          <a:p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Listening, Reading, Dictation</a:t>
            </a:r>
          </a:p>
          <a:p>
            <a:pPr lvl="0"/>
            <a:r>
              <a:rPr lang="en-GB" dirty="0"/>
              <a:t>&amp; Translation</a:t>
            </a:r>
          </a:p>
          <a:p>
            <a:pPr marL="1270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en-GB" sz="5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1270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sz="5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u="sng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s-ES" sz="2000" b="1" u="sng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endParaRPr sz="2000" b="1" u="sng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 u="sng" dirty="0">
              <a:solidFill>
                <a:schemeClr val="dk1"/>
              </a:solidFill>
              <a:latin typeface="+mj-lt"/>
            </a:endParaRPr>
          </a:p>
          <a:p>
            <a:r>
              <a:rPr lang="fr-FR" dirty="0"/>
              <a:t>1. Qu’est-ce qu’on y trouve? </a:t>
            </a:r>
          </a:p>
          <a:p>
            <a:r>
              <a:rPr lang="fr-FR" dirty="0"/>
              <a:t>2.Que vas-tu faire à Bruxelles? </a:t>
            </a:r>
          </a:p>
          <a:p>
            <a:r>
              <a:rPr lang="en-GB" dirty="0"/>
              <a:t>3. </a:t>
            </a:r>
            <a:r>
              <a:rPr lang="en-GB" dirty="0" err="1"/>
              <a:t>Où</a:t>
            </a:r>
            <a:r>
              <a:rPr lang="en-GB" dirty="0"/>
              <a:t> es-</a:t>
            </a:r>
            <a:r>
              <a:rPr lang="en-GB" dirty="0" err="1"/>
              <a:t>tu</a:t>
            </a:r>
            <a:r>
              <a:rPr lang="en-GB" dirty="0"/>
              <a:t> </a:t>
            </a:r>
            <a:r>
              <a:rPr lang="en-GB" dirty="0" err="1"/>
              <a:t>allé</a:t>
            </a:r>
            <a:r>
              <a:rPr lang="en-GB" dirty="0"/>
              <a:t> ? </a:t>
            </a:r>
          </a:p>
          <a:p>
            <a:r>
              <a:rPr lang="fr-FR" dirty="0"/>
              <a:t>4.Comment est-ce que tu vas en ville normalement? </a:t>
            </a:r>
          </a:p>
          <a:p>
            <a:r>
              <a:rPr lang="fr-FR" dirty="0"/>
              <a:t>5. </a:t>
            </a:r>
            <a:r>
              <a:rPr lang="fr-FR"/>
              <a:t>***Quelles </a:t>
            </a:r>
            <a:r>
              <a:rPr lang="fr-FR" dirty="0"/>
              <a:t>sont les villes de </a:t>
            </a:r>
            <a:r>
              <a:rPr lang="fr-FR"/>
              <a:t>ta vie? </a:t>
            </a:r>
            <a:endParaRPr lang="fr-FR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93700" y="4482548"/>
            <a:ext cx="3955242" cy="219817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 </a:t>
            </a:r>
            <a:r>
              <a:rPr lang="es-ES" sz="1600" b="1" u="sng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sz="1600" b="1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prior </a:t>
            </a:r>
            <a:r>
              <a:rPr lang="es-ES" sz="1600" b="1" u="sng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learning</a:t>
            </a:r>
            <a:endParaRPr lang="es-ES" sz="1600" b="1" u="sng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600" b="1" u="sng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Use of ‘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il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y a’ and ‘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il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n’y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a pas de’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Grammar - the present, perfect and immediate future tenses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Adjectives and opinions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C339D-5B89-4FC6-8A8A-AE9BBC769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245" y="-27991"/>
            <a:ext cx="1200970" cy="849086"/>
          </a:xfrm>
          <a:prstGeom prst="rect">
            <a:avLst/>
          </a:prstGeom>
        </p:spPr>
      </p:pic>
      <p:sp>
        <p:nvSpPr>
          <p:cNvPr id="91" name="Google Shape;91;p13"/>
          <p:cNvSpPr/>
          <p:nvPr/>
        </p:nvSpPr>
        <p:spPr>
          <a:xfrm>
            <a:off x="8031141" y="4364570"/>
            <a:ext cx="3792900" cy="2316147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CEIAG Link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Industry link: </a:t>
            </a: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Transport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GB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Careers skills: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Confidence, independence and organisation – to use public transport at home and abroad in the future, you’ll need to use and develop these key skills in addition to using clear communication (speaking and listening).</a:t>
            </a:r>
            <a:endParaRPr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Picture 10" descr="32 French-Speaking Countries Around the World, From North America to Africa  | FluentU French">
            <a:extLst>
              <a:ext uri="{FF2B5EF4-FFF2-40B4-BE49-F238E27FC236}">
                <a16:creationId xmlns:a16="http://schemas.microsoft.com/office/drawing/2014/main" id="{D4B35FE8-6625-4397-8505-51CCA85E0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174" y="4464812"/>
            <a:ext cx="970041" cy="85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own clipart">
            <a:extLst>
              <a:ext uri="{FF2B5EF4-FFF2-40B4-BE49-F238E27FC236}">
                <a16:creationId xmlns:a16="http://schemas.microsoft.com/office/drawing/2014/main" id="{A814A82D-67BA-4600-A3A4-ADA9058B0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583" y="1096437"/>
            <a:ext cx="820058" cy="84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ublic means of transport clipart 20 free Cliparts | Download images on ...">
            <a:extLst>
              <a:ext uri="{FF2B5EF4-FFF2-40B4-BE49-F238E27FC236}">
                <a16:creationId xmlns:a16="http://schemas.microsoft.com/office/drawing/2014/main" id="{F675BC56-CC3F-44D4-9E6B-A2A8E0926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001" y="4567401"/>
            <a:ext cx="1258822" cy="127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rench Language Stock Illustrations ...">
            <a:extLst>
              <a:ext uri="{FF2B5EF4-FFF2-40B4-BE49-F238E27FC236}">
                <a16:creationId xmlns:a16="http://schemas.microsoft.com/office/drawing/2014/main" id="{222099A0-D317-431E-BFE1-53944C55C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707" y="5840963"/>
            <a:ext cx="998343" cy="70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Тhings you should know about ...">
            <a:extLst>
              <a:ext uri="{FF2B5EF4-FFF2-40B4-BE49-F238E27FC236}">
                <a16:creationId xmlns:a16="http://schemas.microsoft.com/office/drawing/2014/main" id="{EF9CF892-BFA7-4B50-A0E0-5005AE466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1" b="20679"/>
          <a:stretch/>
        </p:blipFill>
        <p:spPr bwMode="auto">
          <a:xfrm>
            <a:off x="108454" y="59062"/>
            <a:ext cx="1258823" cy="44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8" descr="Festival Clipart Images - Free Download ...">
            <a:extLst>
              <a:ext uri="{FF2B5EF4-FFF2-40B4-BE49-F238E27FC236}">
                <a16:creationId xmlns:a16="http://schemas.microsoft.com/office/drawing/2014/main" id="{1615DD64-0622-3031-9F2A-D9FE20CA4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02" y="8667197"/>
            <a:ext cx="898678" cy="89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ity Clipart, Buildings, Colorful PNG ...">
            <a:extLst>
              <a:ext uri="{FF2B5EF4-FFF2-40B4-BE49-F238E27FC236}">
                <a16:creationId xmlns:a16="http://schemas.microsoft.com/office/drawing/2014/main" id="{00CE263F-F2A8-77A8-05F8-1DEF25FEFD3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1" b="9882"/>
          <a:stretch>
            <a:fillRect/>
          </a:stretch>
        </p:blipFill>
        <p:spPr bwMode="auto">
          <a:xfrm>
            <a:off x="2508739" y="2240798"/>
            <a:ext cx="1437158" cy="11084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316</Words>
  <Application>Microsoft Office PowerPoint</Application>
  <PresentationFormat>Widescreen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Ms. M Vasey</dc:creator>
  <cp:lastModifiedBy>Mrs. J Capper</cp:lastModifiedBy>
  <cp:revision>22</cp:revision>
  <dcterms:modified xsi:type="dcterms:W3CDTF">2026-07-03T13:10:41Z</dcterms:modified>
</cp:coreProperties>
</file>