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2" r:id="rId2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1g4tW4nMHfO0xa+xSvTBQI6Uf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6215C0-FD57-4F76-9178-9133A29CDE4A}">
  <a:tblStyle styleId="{BA6215C0-FD57-4F76-9178-9133A29CDE4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9017134B-CD33-4431-9CC9-073B2FD222F4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5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and Text" type="objAndTx">
  <p:cSld name="OBJECT_AND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5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5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5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5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5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8" name="Google Shape;108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6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7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3" name="Google Shape;133;p7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7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7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532841bf63_0_2908"/>
          <p:cNvSpPr txBox="1">
            <a:spLocks noGrp="1"/>
          </p:cNvSpPr>
          <p:nvPr>
            <p:ph type="title"/>
          </p:nvPr>
        </p:nvSpPr>
        <p:spPr>
          <a:xfrm>
            <a:off x="415600" y="390467"/>
            <a:ext cx="11360700" cy="10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2532841bf63_0_2908"/>
          <p:cNvSpPr txBox="1">
            <a:spLocks noGrp="1"/>
          </p:cNvSpPr>
          <p:nvPr>
            <p:ph type="body" idx="1"/>
          </p:nvPr>
        </p:nvSpPr>
        <p:spPr>
          <a:xfrm>
            <a:off x="415600" y="1638233"/>
            <a:ext cx="11360700" cy="44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g2532841bf63_0_290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7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7" name="Google Shape;147;p7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8" name="Google Shape;148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7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7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5" name="Google Shape;155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7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7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5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5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5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5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95718" y="3553591"/>
            <a:ext cx="943023" cy="106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"/>
          <p:cNvSpPr txBox="1"/>
          <p:nvPr/>
        </p:nvSpPr>
        <p:spPr>
          <a:xfrm>
            <a:off x="207300" y="678050"/>
            <a:ext cx="2970900" cy="335472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GB" sz="1800" b="1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concepts and skills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lothing vocabulary, including school uniform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form the passé </a:t>
            </a:r>
            <a:r>
              <a:rPr lang="en-GB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composé</a:t>
            </a: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(past tense)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a visit to a festival or celebration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Answer questions in 3 tenses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en-GB" sz="18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endParaRPr sz="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3279550" y="678050"/>
            <a:ext cx="3720900" cy="4818900"/>
          </a:xfrm>
          <a:prstGeom prst="rect">
            <a:avLst/>
          </a:prstGeom>
          <a:noFill/>
          <a:ln w="38100" cap="flat" cmpd="sng">
            <a:solidFill>
              <a:srgbClr val="92D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GB" sz="16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vocabulary - Le passé composé</a:t>
            </a:r>
            <a:endParaRPr sz="1600" b="1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Past tense regular -ER verbs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développer ma confiance en moi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GB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 develop my self-confidence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travailler pour une école verte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GB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 work for a green school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vivre heureux ensemble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GB" sz="18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 live happy together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7228600" y="678050"/>
            <a:ext cx="4726800" cy="2626359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GB" sz="16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Assessment</a:t>
            </a:r>
            <a:endParaRPr sz="1600" b="1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</a:pPr>
            <a:endParaRPr sz="800" b="1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</a:pPr>
            <a:endParaRPr sz="800" b="1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194550" y="4196325"/>
            <a:ext cx="2970900" cy="2523727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GB" sz="1800" b="1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 to prior learning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 tense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Colours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Adjectival agreement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markers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Consecutive verb rule 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e.g. je </a:t>
            </a:r>
            <a:r>
              <a:rPr lang="en-GB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voudrais</a:t>
            </a:r>
            <a:r>
              <a:rPr lang="en-GB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porter</a:t>
            </a: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7225825" y="3535755"/>
            <a:ext cx="4759026" cy="2944558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600"/>
            </a:pPr>
            <a:r>
              <a:rPr lang="en-GB" sz="1600" b="1" u="sng" dirty="0">
                <a:ea typeface="Calibri"/>
                <a:cs typeface="Calibri"/>
                <a:sym typeface="Calibri"/>
              </a:rPr>
              <a:t>CEIAG Links</a:t>
            </a:r>
          </a:p>
          <a:p>
            <a:pPr marL="285750" lvl="0" indent="-285750">
              <a:buSzPts val="1600"/>
              <a:buFont typeface="Calibri"/>
              <a:buChar char="-"/>
            </a:pPr>
            <a:r>
              <a:rPr lang="en-GB" sz="1600" dirty="0">
                <a:ea typeface="Calibri"/>
                <a:cs typeface="Calibri"/>
                <a:sym typeface="Calibri"/>
              </a:rPr>
              <a:t>Events Manager</a:t>
            </a:r>
          </a:p>
          <a:p>
            <a:pPr lvl="0">
              <a:buSzPts val="1600"/>
            </a:pPr>
            <a:endParaRPr lang="en-GB" sz="1600" dirty="0">
              <a:ea typeface="Calibri"/>
              <a:cs typeface="Calibri"/>
              <a:sym typeface="Calibri"/>
            </a:endParaRPr>
          </a:p>
          <a:p>
            <a:pPr lvl="0">
              <a:buSzPts val="1600"/>
            </a:pPr>
            <a:r>
              <a:rPr lang="en-GB" sz="1600" b="1" u="sng" dirty="0">
                <a:ea typeface="Calibri"/>
                <a:cs typeface="Calibri"/>
                <a:sym typeface="Calibri"/>
              </a:rPr>
              <a:t>SKILLS:</a:t>
            </a:r>
            <a:endParaRPr lang="en-GB" sz="1600" dirty="0"/>
          </a:p>
          <a:p>
            <a:pPr lvl="0">
              <a:lnSpc>
                <a:spcPct val="115000"/>
              </a:lnSpc>
              <a:buSzPts val="1600"/>
            </a:pPr>
            <a:r>
              <a:rPr lang="en-GB" sz="1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Organisation &amp; Communication: </a:t>
            </a:r>
            <a:r>
              <a:rPr lang="en-GB" sz="1600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Discussing client requirements.</a:t>
            </a:r>
          </a:p>
          <a:p>
            <a:pPr lvl="0">
              <a:lnSpc>
                <a:spcPct val="115000"/>
              </a:lnSpc>
              <a:buSzPts val="1600"/>
            </a:pPr>
            <a:r>
              <a:rPr lang="en-GB" sz="1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Negotiation: </a:t>
            </a:r>
            <a:r>
              <a:rPr lang="en-GB" sz="1600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Agreeing budgets &amp; timescales.</a:t>
            </a:r>
          </a:p>
          <a:p>
            <a:pPr lvl="0">
              <a:lnSpc>
                <a:spcPct val="115000"/>
              </a:lnSpc>
              <a:buSzPts val="1600"/>
            </a:pPr>
            <a:r>
              <a:rPr lang="en-GB" sz="1600" b="1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Research:</a:t>
            </a:r>
            <a:r>
              <a:rPr lang="en-GB" sz="1600" dirty="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 e.g. venues/materials, contacts &amp; suppliers.</a:t>
            </a:r>
          </a:p>
          <a:p>
            <a:pPr lvl="0">
              <a:lnSpc>
                <a:spcPct val="115000"/>
              </a:lnSpc>
              <a:buSzPts val="1600"/>
            </a:pPr>
            <a:r>
              <a:rPr lang="en-GB" sz="16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Advertising: </a:t>
            </a:r>
            <a:r>
              <a:rPr lang="en-GB" sz="1600">
                <a:solidFill>
                  <a:srgbClr val="333333"/>
                </a:solidFill>
                <a:ea typeface="Calibri"/>
                <a:cs typeface="Calibri"/>
                <a:sym typeface="Calibri"/>
              </a:rPr>
              <a:t>Publicising the event &amp; designs.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1" i="0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GB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Y9 </a:t>
            </a:r>
            <a:r>
              <a:rPr lang="en-GB" sz="2400" b="1">
                <a:latin typeface="Calibri"/>
                <a:ea typeface="Calibri"/>
                <a:cs typeface="Calibri"/>
                <a:sym typeface="Calibri"/>
              </a:rPr>
              <a:t>Topic 1</a:t>
            </a:r>
            <a:r>
              <a:rPr lang="en-GB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KNOWLEDGE ORGANISER: L</a:t>
            </a:r>
            <a:r>
              <a:rPr lang="en-GB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vêtements, la mode</a:t>
            </a:r>
            <a:r>
              <a:rPr lang="en-GB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et le passé composé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885" y="0"/>
            <a:ext cx="670372" cy="577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2" name="Google Shape;182;p3"/>
          <p:cNvGraphicFramePr/>
          <p:nvPr>
            <p:extLst>
              <p:ext uri="{D42A27DB-BD31-4B8C-83A1-F6EECF244321}">
                <p14:modId xmlns:p14="http://schemas.microsoft.com/office/powerpoint/2010/main" val="4058492119"/>
              </p:ext>
            </p:extLst>
          </p:nvPr>
        </p:nvGraphicFramePr>
        <p:xfrm>
          <a:off x="7274300" y="1141261"/>
          <a:ext cx="4436150" cy="2287740"/>
        </p:xfrm>
        <a:graphic>
          <a:graphicData uri="http://schemas.openxmlformats.org/drawingml/2006/table">
            <a:tbl>
              <a:tblPr>
                <a:noFill/>
                <a:tableStyleId>{BA6215C0-FD57-4F76-9178-9133A29CDE4A}</a:tableStyleId>
              </a:tblPr>
              <a:tblGrid>
                <a:gridCol w="4436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7740">
                <a:tc>
                  <a:txBody>
                    <a:bodyPr/>
                    <a:lstStyle/>
                    <a:p>
                      <a:pPr lvl="0"/>
                      <a:r>
                        <a:rPr lang="en-GB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Grammar Assessment</a:t>
                      </a:r>
                    </a:p>
                    <a:p>
                      <a:pPr lvl="0"/>
                      <a:r>
                        <a:rPr lang="en-GB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End of Topic Assessment </a:t>
                      </a:r>
                    </a:p>
                    <a:p>
                      <a:pPr lvl="0"/>
                      <a:r>
                        <a:rPr lang="en-GB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GB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Listening, Reading &amp; Translation</a:t>
                      </a: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en-GB" sz="1400" b="1" u="none" strike="noStrike" cap="none" dirty="0">
                        <a:latin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b="1" u="sng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Key questions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fr-F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Qu’est-ce que tu portes normalement?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fr-F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Qu’est-ce que tu portes au collège? </a:t>
                      </a:r>
                      <a:r>
                        <a:rPr lang="en-GB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fr-F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Qu’est-ce que tu porteras? </a:t>
                      </a:r>
                      <a:r>
                        <a:rPr lang="en-GB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***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 Et le weekend dernier? </a:t>
                      </a:r>
                      <a:endParaRPr sz="1600" b="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3" name="Google Shape;183;p3"/>
          <p:cNvGraphicFramePr/>
          <p:nvPr/>
        </p:nvGraphicFramePr>
        <p:xfrm>
          <a:off x="3553400" y="1329413"/>
          <a:ext cx="3300000" cy="4053630"/>
        </p:xfrm>
        <a:graphic>
          <a:graphicData uri="http://schemas.openxmlformats.org/drawingml/2006/table">
            <a:tbl>
              <a:tblPr>
                <a:noFill/>
                <a:tableStyleId>{9017134B-CD33-4431-9CC9-073B2FD222F4}</a:tableStyleId>
              </a:tblPr>
              <a:tblGrid>
                <a:gridCol w="11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Avoir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Choose WHO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Past participle É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J’ai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porté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I wore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Tu as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porté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You wore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Il / Elle / On a 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porté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He / She / We wore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Nous avons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porté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We wore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Vous avez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porté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You guys wore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Ils / Elles ont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porté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 dirty="0">
                          <a:solidFill>
                            <a:schemeClr val="dk1"/>
                          </a:solidFill>
                        </a:rPr>
                        <a:t>They wore</a:t>
                      </a:r>
                      <a:endParaRPr sz="1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84" name="Google Shape;18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483482">
            <a:off x="10679574" y="531349"/>
            <a:ext cx="1270974" cy="8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"/>
          <p:cNvPicPr preferRelativeResize="0"/>
          <p:nvPr/>
        </p:nvPicPr>
        <p:blipFill rotWithShape="1">
          <a:blip r:embed="rId6">
            <a:alphaModFix/>
          </a:blip>
          <a:srcRect b="13216"/>
          <a:stretch/>
        </p:blipFill>
        <p:spPr>
          <a:xfrm>
            <a:off x="3390825" y="5597371"/>
            <a:ext cx="1384375" cy="1260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" descr="Gratis vektorgrafik: Mannequin, Mode, Kvinde, Tøj, Dummy - Gratis ..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46300" y="5211235"/>
            <a:ext cx="1454150" cy="1593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8" descr="Festival Clipart Images - Free Download ...">
            <a:extLst>
              <a:ext uri="{FF2B5EF4-FFF2-40B4-BE49-F238E27FC236}">
                <a16:creationId xmlns:a16="http://schemas.microsoft.com/office/drawing/2014/main" id="{64EB6A06-8A29-8E8D-D529-7A20969DA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722" y="3086416"/>
            <a:ext cx="898678" cy="89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238</Words>
  <Application>Microsoft Office PowerPoint</Application>
  <PresentationFormat>Widescreen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1_Office Theme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Mrs. J Capper</dc:creator>
  <cp:lastModifiedBy>Mrs. J Capper</cp:lastModifiedBy>
  <cp:revision>8</cp:revision>
  <dcterms:created xsi:type="dcterms:W3CDTF">2023-06-14T07:22:59Z</dcterms:created>
  <dcterms:modified xsi:type="dcterms:W3CDTF">2026-07-03T13:12:31Z</dcterms:modified>
</cp:coreProperties>
</file>