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73" r:id="rId2"/>
    <p:sldId id="269" r:id="rId3"/>
    <p:sldId id="266" r:id="rId4"/>
    <p:sldId id="281" r:id="rId5"/>
    <p:sldId id="285" r:id="rId6"/>
    <p:sldId id="283" r:id="rId7"/>
    <p:sldId id="268" r:id="rId8"/>
    <p:sldId id="286" r:id="rId9"/>
    <p:sldId id="28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5229" autoAdjust="0"/>
  </p:normalViewPr>
  <p:slideViewPr>
    <p:cSldViewPr snapToGrid="0">
      <p:cViewPr varScale="1">
        <p:scale>
          <a:sx n="54" d="100"/>
          <a:sy n="54" d="100"/>
        </p:scale>
        <p:origin x="1810" y="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9A1C0-64D7-4488-8813-11152B35A1B1}"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GB"/>
        </a:p>
      </dgm:t>
    </dgm:pt>
    <dgm:pt modelId="{36E15E4E-A0B6-4754-8086-DBBE93896D5B}">
      <dgm:prSet phldrT="[Text]"/>
      <dgm:spPr>
        <a:solidFill>
          <a:srgbClr val="E00931"/>
        </a:solidFill>
      </dgm:spPr>
      <dgm:t>
        <a:bodyPr/>
        <a:lstStyle/>
        <a:p>
          <a:r>
            <a:rPr lang="en-GB" b="1" dirty="0"/>
            <a:t>Do Now</a:t>
          </a:r>
        </a:p>
      </dgm:t>
    </dgm:pt>
    <dgm:pt modelId="{5900BD44-EB79-4B99-B5F8-36FE7BD5AA96}" type="parTrans" cxnId="{7C137D4F-0493-4B3D-9B3B-CAE0D9563508}">
      <dgm:prSet/>
      <dgm:spPr/>
      <dgm:t>
        <a:bodyPr/>
        <a:lstStyle/>
        <a:p>
          <a:endParaRPr lang="en-GB"/>
        </a:p>
      </dgm:t>
    </dgm:pt>
    <dgm:pt modelId="{22AE4284-D17C-41A6-9F5F-A8821134EF8F}" type="sibTrans" cxnId="{7C137D4F-0493-4B3D-9B3B-CAE0D9563508}">
      <dgm:prSet/>
      <dgm:spPr/>
      <dgm:t>
        <a:bodyPr/>
        <a:lstStyle/>
        <a:p>
          <a:endParaRPr lang="en-GB"/>
        </a:p>
      </dgm:t>
    </dgm:pt>
    <dgm:pt modelId="{8BAC3ABB-A49F-4168-A976-209FF08A0603}">
      <dgm:prSet phldrT="[Text]"/>
      <dgm:spPr>
        <a:solidFill>
          <a:srgbClr val="E00931"/>
        </a:solidFill>
      </dgm:spPr>
      <dgm:t>
        <a:bodyPr/>
        <a:lstStyle/>
        <a:p>
          <a:r>
            <a:rPr lang="en-GB" b="1" dirty="0"/>
            <a:t>Our values</a:t>
          </a:r>
        </a:p>
      </dgm:t>
    </dgm:pt>
    <dgm:pt modelId="{80A41C75-3894-4D2F-9F04-FAF9ADB9A768}" type="parTrans" cxnId="{05EAC1BF-D56E-45D5-AAC5-0FF8666BE4C8}">
      <dgm:prSet/>
      <dgm:spPr/>
      <dgm:t>
        <a:bodyPr/>
        <a:lstStyle/>
        <a:p>
          <a:endParaRPr lang="en-GB"/>
        </a:p>
      </dgm:t>
    </dgm:pt>
    <dgm:pt modelId="{F6E64F95-92A4-4361-8232-71541A88AF71}" type="sibTrans" cxnId="{05EAC1BF-D56E-45D5-AAC5-0FF8666BE4C8}">
      <dgm:prSet/>
      <dgm:spPr/>
      <dgm:t>
        <a:bodyPr/>
        <a:lstStyle/>
        <a:p>
          <a:endParaRPr lang="en-GB"/>
        </a:p>
      </dgm:t>
    </dgm:pt>
    <dgm:pt modelId="{4941335D-83E3-4AF0-BB2C-2E7EF7492BF5}">
      <dgm:prSet phldrT="[Text]"/>
      <dgm:spPr>
        <a:solidFill>
          <a:srgbClr val="E00931"/>
        </a:solidFill>
      </dgm:spPr>
      <dgm:t>
        <a:bodyPr/>
        <a:lstStyle/>
        <a:p>
          <a:r>
            <a:rPr lang="en-GB" b="1" dirty="0"/>
            <a:t>Know more, remember more</a:t>
          </a:r>
        </a:p>
      </dgm:t>
    </dgm:pt>
    <dgm:pt modelId="{78A080A1-CF33-4BBE-9E0D-1930459666DE}" type="parTrans" cxnId="{624F3D13-BE85-4149-9572-AE113F43484F}">
      <dgm:prSet/>
      <dgm:spPr/>
      <dgm:t>
        <a:bodyPr/>
        <a:lstStyle/>
        <a:p>
          <a:endParaRPr lang="en-GB"/>
        </a:p>
      </dgm:t>
    </dgm:pt>
    <dgm:pt modelId="{21E412EE-89D6-4841-8CF5-66E9DF1BF787}" type="sibTrans" cxnId="{624F3D13-BE85-4149-9572-AE113F43484F}">
      <dgm:prSet/>
      <dgm:spPr/>
      <dgm:t>
        <a:bodyPr/>
        <a:lstStyle/>
        <a:p>
          <a:endParaRPr lang="en-GB"/>
        </a:p>
      </dgm:t>
    </dgm:pt>
    <dgm:pt modelId="{3AD1CBDB-28BE-4B33-8E18-5E24D162DFB7}">
      <dgm:prSet/>
      <dgm:spPr>
        <a:solidFill>
          <a:srgbClr val="E00931"/>
        </a:solidFill>
      </dgm:spPr>
      <dgm:t>
        <a:bodyPr/>
        <a:lstStyle/>
        <a:p>
          <a:r>
            <a:rPr lang="en-GB" b="1" dirty="0"/>
            <a:t>Vocabulary</a:t>
          </a:r>
          <a:br>
            <a:rPr lang="en-GB" b="1" dirty="0"/>
          </a:br>
          <a:r>
            <a:rPr lang="en-GB" b="1" dirty="0"/>
            <a:t>(if required)</a:t>
          </a:r>
        </a:p>
      </dgm:t>
    </dgm:pt>
    <dgm:pt modelId="{11DEF940-E84F-483F-B1A0-98CC14C47A4E}" type="parTrans" cxnId="{E4E05780-505A-48A5-87F5-6E7CED4791B4}">
      <dgm:prSet/>
      <dgm:spPr/>
      <dgm:t>
        <a:bodyPr/>
        <a:lstStyle/>
        <a:p>
          <a:endParaRPr lang="en-GB"/>
        </a:p>
      </dgm:t>
    </dgm:pt>
    <dgm:pt modelId="{9DC4515D-D873-4B03-9FAD-3C56D4FB3F73}" type="sibTrans" cxnId="{E4E05780-505A-48A5-87F5-6E7CED4791B4}">
      <dgm:prSet/>
      <dgm:spPr/>
      <dgm:t>
        <a:bodyPr/>
        <a:lstStyle/>
        <a:p>
          <a:endParaRPr lang="en-GB"/>
        </a:p>
      </dgm:t>
    </dgm:pt>
    <dgm:pt modelId="{BAC78236-454F-48DE-A8A5-D5472597D9B0}">
      <dgm:prSet/>
      <dgm:spPr>
        <a:solidFill>
          <a:srgbClr val="E00931"/>
        </a:solidFill>
      </dgm:spPr>
      <dgm:t>
        <a:bodyPr/>
        <a:lstStyle/>
        <a:p>
          <a:r>
            <a:rPr lang="en-GB" b="1" dirty="0"/>
            <a:t>Main lesson information</a:t>
          </a:r>
        </a:p>
      </dgm:t>
    </dgm:pt>
    <dgm:pt modelId="{71EDCE15-B772-465B-AA6C-C55C9BC1D124}" type="parTrans" cxnId="{4C321EF1-F242-4884-980D-77B38841CC5D}">
      <dgm:prSet/>
      <dgm:spPr/>
      <dgm:t>
        <a:bodyPr/>
        <a:lstStyle/>
        <a:p>
          <a:endParaRPr lang="en-GB"/>
        </a:p>
      </dgm:t>
    </dgm:pt>
    <dgm:pt modelId="{42046ED0-C2EC-4C55-B569-15DE59C43265}" type="sibTrans" cxnId="{4C321EF1-F242-4884-980D-77B38841CC5D}">
      <dgm:prSet/>
      <dgm:spPr/>
      <dgm:t>
        <a:bodyPr/>
        <a:lstStyle/>
        <a:p>
          <a:endParaRPr lang="en-GB"/>
        </a:p>
      </dgm:t>
    </dgm:pt>
    <dgm:pt modelId="{9CE76731-33A1-4A0F-BE6E-F02893F2D9C3}">
      <dgm:prSet/>
      <dgm:spPr>
        <a:solidFill>
          <a:srgbClr val="E00931"/>
        </a:solidFill>
      </dgm:spPr>
      <dgm:t>
        <a:bodyPr/>
        <a:lstStyle/>
        <a:p>
          <a:r>
            <a:rPr lang="en-GB" b="1" dirty="0"/>
            <a:t>Independent task</a:t>
          </a:r>
        </a:p>
      </dgm:t>
    </dgm:pt>
    <dgm:pt modelId="{A725BCE6-1EF9-4DD5-89B8-086FE1B07325}" type="parTrans" cxnId="{2F4EEC1D-3D5A-4A52-AAEB-D8611B90DA25}">
      <dgm:prSet/>
      <dgm:spPr/>
      <dgm:t>
        <a:bodyPr/>
        <a:lstStyle/>
        <a:p>
          <a:endParaRPr lang="en-GB"/>
        </a:p>
      </dgm:t>
    </dgm:pt>
    <dgm:pt modelId="{C7B1E9F4-94D3-4681-9212-80E1F7C14011}" type="sibTrans" cxnId="{2F4EEC1D-3D5A-4A52-AAEB-D8611B90DA25}">
      <dgm:prSet/>
      <dgm:spPr/>
      <dgm:t>
        <a:bodyPr/>
        <a:lstStyle/>
        <a:p>
          <a:endParaRPr lang="en-GB"/>
        </a:p>
      </dgm:t>
    </dgm:pt>
    <dgm:pt modelId="{963BBBD1-9D1B-430D-9F8A-6AF6E988F87D}">
      <dgm:prSet/>
      <dgm:spPr>
        <a:solidFill>
          <a:srgbClr val="E00931"/>
        </a:solidFill>
      </dgm:spPr>
      <dgm:t>
        <a:bodyPr/>
        <a:lstStyle/>
        <a:p>
          <a:r>
            <a:rPr lang="en-GB" b="1" dirty="0"/>
            <a:t>Final check for understanding</a:t>
          </a:r>
        </a:p>
      </dgm:t>
    </dgm:pt>
    <dgm:pt modelId="{E0D79A72-DB6F-4D87-AB32-321C5AE78207}" type="parTrans" cxnId="{B830ED77-DF4D-40DF-B8D3-1A4B92A22DDC}">
      <dgm:prSet/>
      <dgm:spPr/>
      <dgm:t>
        <a:bodyPr/>
        <a:lstStyle/>
        <a:p>
          <a:endParaRPr lang="en-GB"/>
        </a:p>
      </dgm:t>
    </dgm:pt>
    <dgm:pt modelId="{C5529D73-90DA-4E70-9A94-31119FD57826}" type="sibTrans" cxnId="{B830ED77-DF4D-40DF-B8D3-1A4B92A22DDC}">
      <dgm:prSet/>
      <dgm:spPr/>
      <dgm:t>
        <a:bodyPr/>
        <a:lstStyle/>
        <a:p>
          <a:endParaRPr lang="en-GB"/>
        </a:p>
      </dgm:t>
    </dgm:pt>
    <dgm:pt modelId="{9E526EE6-5E0F-42B9-A492-DC408A0EBD83}" type="pres">
      <dgm:prSet presAssocID="{CA69A1C0-64D7-4488-8813-11152B35A1B1}" presName="Name0" presStyleCnt="0">
        <dgm:presLayoutVars>
          <dgm:dir/>
          <dgm:resizeHandles val="exact"/>
        </dgm:presLayoutVars>
      </dgm:prSet>
      <dgm:spPr/>
    </dgm:pt>
    <dgm:pt modelId="{C7C5A5E2-8925-4526-BF81-7F9D95010349}" type="pres">
      <dgm:prSet presAssocID="{CA69A1C0-64D7-4488-8813-11152B35A1B1}" presName="bkgdShp" presStyleLbl="alignAccFollowNode1" presStyleIdx="0" presStyleCnt="1" custScaleY="169231" custLinFactNeighborY="-21740"/>
      <dgm:spPr>
        <a:solidFill>
          <a:srgbClr val="DFA425">
            <a:alpha val="90000"/>
          </a:srgbClr>
        </a:solidFill>
      </dgm:spPr>
    </dgm:pt>
    <dgm:pt modelId="{D590841D-AF2E-4CA1-A07D-B9DE748664DF}" type="pres">
      <dgm:prSet presAssocID="{CA69A1C0-64D7-4488-8813-11152B35A1B1}" presName="linComp" presStyleCnt="0"/>
      <dgm:spPr/>
    </dgm:pt>
    <dgm:pt modelId="{3EA54DA2-3EB3-474F-B1E6-74506FE1421F}" type="pres">
      <dgm:prSet presAssocID="{36E15E4E-A0B6-4754-8086-DBBE93896D5B}" presName="compNode" presStyleCnt="0"/>
      <dgm:spPr/>
    </dgm:pt>
    <dgm:pt modelId="{8126ABFB-6EAE-4649-A7DF-C316D1B37A1B}" type="pres">
      <dgm:prSet presAssocID="{36E15E4E-A0B6-4754-8086-DBBE93896D5B}" presName="node" presStyleLbl="node1" presStyleIdx="0" presStyleCnt="7">
        <dgm:presLayoutVars>
          <dgm:bulletEnabled val="1"/>
        </dgm:presLayoutVars>
      </dgm:prSet>
      <dgm:spPr/>
    </dgm:pt>
    <dgm:pt modelId="{AD1D5B53-C90E-4EAB-90BF-BCCA0D9A0D5F}" type="pres">
      <dgm:prSet presAssocID="{36E15E4E-A0B6-4754-8086-DBBE93896D5B}" presName="invisiNode" presStyleLbl="node1" presStyleIdx="0" presStyleCnt="7"/>
      <dgm:spPr/>
    </dgm:pt>
    <dgm:pt modelId="{C05A9BCE-DAAC-45C7-846A-FF62F6A0A908}" type="pres">
      <dgm:prSet presAssocID="{36E15E4E-A0B6-4754-8086-DBBE93896D5B}" presName="imagNode" presStyleLbl="fgImgPlace1" presStyleIdx="0" presStyleCnt="7" custScaleY="18648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dgm:spPr>
    </dgm:pt>
    <dgm:pt modelId="{50A5DB41-D714-4D44-A17E-6124CBB562D9}" type="pres">
      <dgm:prSet presAssocID="{22AE4284-D17C-41A6-9F5F-A8821134EF8F}" presName="sibTrans" presStyleLbl="sibTrans2D1" presStyleIdx="0" presStyleCnt="0"/>
      <dgm:spPr/>
    </dgm:pt>
    <dgm:pt modelId="{3A2D207C-9DA2-49FE-AAA9-41893D38927A}" type="pres">
      <dgm:prSet presAssocID="{8BAC3ABB-A49F-4168-A976-209FF08A0603}" presName="compNode" presStyleCnt="0"/>
      <dgm:spPr/>
    </dgm:pt>
    <dgm:pt modelId="{723329D9-4BF4-442D-BCC1-42B52329F520}" type="pres">
      <dgm:prSet presAssocID="{8BAC3ABB-A49F-4168-A976-209FF08A0603}" presName="node" presStyleLbl="node1" presStyleIdx="1" presStyleCnt="7">
        <dgm:presLayoutVars>
          <dgm:bulletEnabled val="1"/>
        </dgm:presLayoutVars>
      </dgm:prSet>
      <dgm:spPr/>
    </dgm:pt>
    <dgm:pt modelId="{4690B17E-DEC1-40D4-BBDC-7D61257BF665}" type="pres">
      <dgm:prSet presAssocID="{8BAC3ABB-A49F-4168-A976-209FF08A0603}" presName="invisiNode" presStyleLbl="node1" presStyleIdx="1" presStyleCnt="7"/>
      <dgm:spPr/>
    </dgm:pt>
    <dgm:pt modelId="{FF546C2D-8AAE-4216-8500-129B1C298BA3}" type="pres">
      <dgm:prSet presAssocID="{8BAC3ABB-A49F-4168-A976-209FF08A0603}" presName="imagNode" presStyleLbl="fgImgPlace1" presStyleIdx="1" presStyleCnt="7" custScaleY="186845" custLinFactNeighborY="-36015"/>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78B018EA-F54D-4CD5-8A2C-AB51EC6E70C0}" type="pres">
      <dgm:prSet presAssocID="{F6E64F95-92A4-4361-8232-71541A88AF71}" presName="sibTrans" presStyleLbl="sibTrans2D1" presStyleIdx="0" presStyleCnt="0"/>
      <dgm:spPr/>
    </dgm:pt>
    <dgm:pt modelId="{3B5FD624-0020-4012-B2F6-CF9EC42E3D87}" type="pres">
      <dgm:prSet presAssocID="{4941335D-83E3-4AF0-BB2C-2E7EF7492BF5}" presName="compNode" presStyleCnt="0"/>
      <dgm:spPr/>
    </dgm:pt>
    <dgm:pt modelId="{750EEF0B-5D45-421D-A2D5-3C2AF9CEEB8F}" type="pres">
      <dgm:prSet presAssocID="{4941335D-83E3-4AF0-BB2C-2E7EF7492BF5}" presName="node" presStyleLbl="node1" presStyleIdx="2" presStyleCnt="7">
        <dgm:presLayoutVars>
          <dgm:bulletEnabled val="1"/>
        </dgm:presLayoutVars>
      </dgm:prSet>
      <dgm:spPr/>
    </dgm:pt>
    <dgm:pt modelId="{E5832868-15DF-4563-9DAB-3833C207AD21}" type="pres">
      <dgm:prSet presAssocID="{4941335D-83E3-4AF0-BB2C-2E7EF7492BF5}" presName="invisiNode" presStyleLbl="node1" presStyleIdx="2" presStyleCnt="7"/>
      <dgm:spPr/>
    </dgm:pt>
    <dgm:pt modelId="{50FF9E46-A436-4714-B75D-99917D9A1D66}" type="pres">
      <dgm:prSet presAssocID="{4941335D-83E3-4AF0-BB2C-2E7EF7492BF5}" presName="imagNode" presStyleLbl="fgImgPlace1" presStyleIdx="2" presStyleCnt="7" custScaleY="18825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dgm:spPr>
    </dgm:pt>
    <dgm:pt modelId="{5842454A-ABB6-45AF-8073-108CFFBEC21D}" type="pres">
      <dgm:prSet presAssocID="{21E412EE-89D6-4841-8CF5-66E9DF1BF787}" presName="sibTrans" presStyleLbl="sibTrans2D1" presStyleIdx="0" presStyleCnt="0"/>
      <dgm:spPr/>
    </dgm:pt>
    <dgm:pt modelId="{CC9CBD48-CF1D-47C7-A789-7930066AD252}" type="pres">
      <dgm:prSet presAssocID="{3AD1CBDB-28BE-4B33-8E18-5E24D162DFB7}" presName="compNode" presStyleCnt="0"/>
      <dgm:spPr/>
    </dgm:pt>
    <dgm:pt modelId="{CD3222D5-6875-45B7-BFFE-A45E668B0410}" type="pres">
      <dgm:prSet presAssocID="{3AD1CBDB-28BE-4B33-8E18-5E24D162DFB7}" presName="node" presStyleLbl="node1" presStyleIdx="3" presStyleCnt="7">
        <dgm:presLayoutVars>
          <dgm:bulletEnabled val="1"/>
        </dgm:presLayoutVars>
      </dgm:prSet>
      <dgm:spPr/>
    </dgm:pt>
    <dgm:pt modelId="{E7A3C49F-E51C-4A6C-AB9B-616F62A0AF9A}" type="pres">
      <dgm:prSet presAssocID="{3AD1CBDB-28BE-4B33-8E18-5E24D162DFB7}" presName="invisiNode" presStyleLbl="node1" presStyleIdx="3" presStyleCnt="7"/>
      <dgm:spPr/>
    </dgm:pt>
    <dgm:pt modelId="{35859D28-89A6-42A7-838B-48DD5A3E8959}" type="pres">
      <dgm:prSet presAssocID="{3AD1CBDB-28BE-4B33-8E18-5E24D162DFB7}" presName="imagNode" presStyleLbl="fgImgPlace1" presStyleIdx="3" presStyleCnt="7" custScaleY="18788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dgm:spPr>
    </dgm:pt>
    <dgm:pt modelId="{0BE306B2-526E-478D-93D8-B7707BC06DE4}" type="pres">
      <dgm:prSet presAssocID="{9DC4515D-D873-4B03-9FAD-3C56D4FB3F73}" presName="sibTrans" presStyleLbl="sibTrans2D1" presStyleIdx="0" presStyleCnt="0"/>
      <dgm:spPr/>
    </dgm:pt>
    <dgm:pt modelId="{00FB8A04-13D0-49AB-9645-5189AD620894}" type="pres">
      <dgm:prSet presAssocID="{BAC78236-454F-48DE-A8A5-D5472597D9B0}" presName="compNode" presStyleCnt="0"/>
      <dgm:spPr/>
    </dgm:pt>
    <dgm:pt modelId="{A023E347-A433-4BB2-8677-8E6B54B13E48}" type="pres">
      <dgm:prSet presAssocID="{BAC78236-454F-48DE-A8A5-D5472597D9B0}" presName="node" presStyleLbl="node1" presStyleIdx="4" presStyleCnt="7">
        <dgm:presLayoutVars>
          <dgm:bulletEnabled val="1"/>
        </dgm:presLayoutVars>
      </dgm:prSet>
      <dgm:spPr/>
    </dgm:pt>
    <dgm:pt modelId="{BCAB756F-5DBC-41C3-82C5-EA5E1E1005BF}" type="pres">
      <dgm:prSet presAssocID="{BAC78236-454F-48DE-A8A5-D5472597D9B0}" presName="invisiNode" presStyleLbl="node1" presStyleIdx="4" presStyleCnt="7"/>
      <dgm:spPr/>
    </dgm:pt>
    <dgm:pt modelId="{FB94E228-B51A-419C-BA1B-AF5196EDF212}" type="pres">
      <dgm:prSet presAssocID="{BAC78236-454F-48DE-A8A5-D5472597D9B0}" presName="imagNode" presStyleLbl="fgImgPlace1" presStyleIdx="4" presStyleCnt="7" custScaleY="195060"/>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dgm:spPr>
    </dgm:pt>
    <dgm:pt modelId="{39C9E5F7-4C22-4DF5-9EB0-E98FBB93AEA2}" type="pres">
      <dgm:prSet presAssocID="{42046ED0-C2EC-4C55-B569-15DE59C43265}" presName="sibTrans" presStyleLbl="sibTrans2D1" presStyleIdx="0" presStyleCnt="0"/>
      <dgm:spPr/>
    </dgm:pt>
    <dgm:pt modelId="{0121C74A-DA7D-41A9-AE01-81E10F3D425E}" type="pres">
      <dgm:prSet presAssocID="{9CE76731-33A1-4A0F-BE6E-F02893F2D9C3}" presName="compNode" presStyleCnt="0"/>
      <dgm:spPr/>
    </dgm:pt>
    <dgm:pt modelId="{2C79EB3C-395D-457C-BA5C-B402563DE80F}" type="pres">
      <dgm:prSet presAssocID="{9CE76731-33A1-4A0F-BE6E-F02893F2D9C3}" presName="node" presStyleLbl="node1" presStyleIdx="5" presStyleCnt="7">
        <dgm:presLayoutVars>
          <dgm:bulletEnabled val="1"/>
        </dgm:presLayoutVars>
      </dgm:prSet>
      <dgm:spPr/>
    </dgm:pt>
    <dgm:pt modelId="{E1AEF694-07CC-4E62-BF4C-1F8EA1D77499}" type="pres">
      <dgm:prSet presAssocID="{9CE76731-33A1-4A0F-BE6E-F02893F2D9C3}" presName="invisiNode" presStyleLbl="node1" presStyleIdx="5" presStyleCnt="7"/>
      <dgm:spPr/>
    </dgm:pt>
    <dgm:pt modelId="{EB5F272D-9AF7-4E08-BB06-12E8DB7C8BC3}" type="pres">
      <dgm:prSet presAssocID="{9CE76731-33A1-4A0F-BE6E-F02893F2D9C3}" presName="imagNode" presStyleLbl="fgImgPlace1" presStyleIdx="5" presStyleCnt="7" custScaleY="19852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dgm:spPr>
    </dgm:pt>
    <dgm:pt modelId="{B4C7C313-78E5-4EFC-A0E6-C34CAFFE5C19}" type="pres">
      <dgm:prSet presAssocID="{C7B1E9F4-94D3-4681-9212-80E1F7C14011}" presName="sibTrans" presStyleLbl="sibTrans2D1" presStyleIdx="0" presStyleCnt="0"/>
      <dgm:spPr/>
    </dgm:pt>
    <dgm:pt modelId="{A2299F26-2146-48CE-BD94-417194667493}" type="pres">
      <dgm:prSet presAssocID="{963BBBD1-9D1B-430D-9F8A-6AF6E988F87D}" presName="compNode" presStyleCnt="0"/>
      <dgm:spPr/>
    </dgm:pt>
    <dgm:pt modelId="{6E812D89-3424-4DED-BF96-B8369B36132B}" type="pres">
      <dgm:prSet presAssocID="{963BBBD1-9D1B-430D-9F8A-6AF6E988F87D}" presName="node" presStyleLbl="node1" presStyleIdx="6" presStyleCnt="7">
        <dgm:presLayoutVars>
          <dgm:bulletEnabled val="1"/>
        </dgm:presLayoutVars>
      </dgm:prSet>
      <dgm:spPr/>
    </dgm:pt>
    <dgm:pt modelId="{3208B504-146F-4996-994D-E4C964EC116D}" type="pres">
      <dgm:prSet presAssocID="{963BBBD1-9D1B-430D-9F8A-6AF6E988F87D}" presName="invisiNode" presStyleLbl="node1" presStyleIdx="6" presStyleCnt="7"/>
      <dgm:spPr/>
    </dgm:pt>
    <dgm:pt modelId="{A08D511D-15C9-4D9C-A7A3-1EC607278CE7}" type="pres">
      <dgm:prSet presAssocID="{963BBBD1-9D1B-430D-9F8A-6AF6E988F87D}" presName="imagNode" presStyleLbl="fgImgPlace1" presStyleIdx="6" presStyleCnt="7" custScaleY="189430"/>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dgm:spPr>
    </dgm:pt>
  </dgm:ptLst>
  <dgm:cxnLst>
    <dgm:cxn modelId="{9C268E0E-D445-4C97-9CED-3A3EC617AC81}" type="presOf" srcId="{21E412EE-89D6-4841-8CF5-66E9DF1BF787}" destId="{5842454A-ABB6-45AF-8073-108CFFBEC21D}" srcOrd="0" destOrd="0" presId="urn:microsoft.com/office/officeart/2005/8/layout/pList2"/>
    <dgm:cxn modelId="{C0C66D10-2F4C-4D64-B5F1-C456F8821FC4}" type="presOf" srcId="{36E15E4E-A0B6-4754-8086-DBBE93896D5B}" destId="{8126ABFB-6EAE-4649-A7DF-C316D1B37A1B}" srcOrd="0" destOrd="0" presId="urn:microsoft.com/office/officeart/2005/8/layout/pList2"/>
    <dgm:cxn modelId="{624F3D13-BE85-4149-9572-AE113F43484F}" srcId="{CA69A1C0-64D7-4488-8813-11152B35A1B1}" destId="{4941335D-83E3-4AF0-BB2C-2E7EF7492BF5}" srcOrd="2" destOrd="0" parTransId="{78A080A1-CF33-4BBE-9E0D-1930459666DE}" sibTransId="{21E412EE-89D6-4841-8CF5-66E9DF1BF787}"/>
    <dgm:cxn modelId="{2F4EEC1D-3D5A-4A52-AAEB-D8611B90DA25}" srcId="{CA69A1C0-64D7-4488-8813-11152B35A1B1}" destId="{9CE76731-33A1-4A0F-BE6E-F02893F2D9C3}" srcOrd="5" destOrd="0" parTransId="{A725BCE6-1EF9-4DD5-89B8-086FE1B07325}" sibTransId="{C7B1E9F4-94D3-4681-9212-80E1F7C14011}"/>
    <dgm:cxn modelId="{7370A531-882E-4A4D-B339-61FF87BE317B}" type="presOf" srcId="{C7B1E9F4-94D3-4681-9212-80E1F7C14011}" destId="{B4C7C313-78E5-4EFC-A0E6-C34CAFFE5C19}" srcOrd="0" destOrd="0" presId="urn:microsoft.com/office/officeart/2005/8/layout/pList2"/>
    <dgm:cxn modelId="{7C137D4F-0493-4B3D-9B3B-CAE0D9563508}" srcId="{CA69A1C0-64D7-4488-8813-11152B35A1B1}" destId="{36E15E4E-A0B6-4754-8086-DBBE93896D5B}" srcOrd="0" destOrd="0" parTransId="{5900BD44-EB79-4B99-B5F8-36FE7BD5AA96}" sibTransId="{22AE4284-D17C-41A6-9F5F-A8821134EF8F}"/>
    <dgm:cxn modelId="{B830ED77-DF4D-40DF-B8D3-1A4B92A22DDC}" srcId="{CA69A1C0-64D7-4488-8813-11152B35A1B1}" destId="{963BBBD1-9D1B-430D-9F8A-6AF6E988F87D}" srcOrd="6" destOrd="0" parTransId="{E0D79A72-DB6F-4D87-AB32-321C5AE78207}" sibTransId="{C5529D73-90DA-4E70-9A94-31119FD57826}"/>
    <dgm:cxn modelId="{DE2E3B7D-D51F-4A1A-95CA-1166FAAAAAE9}" type="presOf" srcId="{F6E64F95-92A4-4361-8232-71541A88AF71}" destId="{78B018EA-F54D-4CD5-8A2C-AB51EC6E70C0}" srcOrd="0" destOrd="0" presId="urn:microsoft.com/office/officeart/2005/8/layout/pList2"/>
    <dgm:cxn modelId="{13D2737F-4E05-4238-B733-3F5A4D189BE8}" type="presOf" srcId="{9DC4515D-D873-4B03-9FAD-3C56D4FB3F73}" destId="{0BE306B2-526E-478D-93D8-B7707BC06DE4}" srcOrd="0" destOrd="0" presId="urn:microsoft.com/office/officeart/2005/8/layout/pList2"/>
    <dgm:cxn modelId="{E4E05780-505A-48A5-87F5-6E7CED4791B4}" srcId="{CA69A1C0-64D7-4488-8813-11152B35A1B1}" destId="{3AD1CBDB-28BE-4B33-8E18-5E24D162DFB7}" srcOrd="3" destOrd="0" parTransId="{11DEF940-E84F-483F-B1A0-98CC14C47A4E}" sibTransId="{9DC4515D-D873-4B03-9FAD-3C56D4FB3F73}"/>
    <dgm:cxn modelId="{7075188F-5808-419A-AC9D-B1279930C9FC}" type="presOf" srcId="{963BBBD1-9D1B-430D-9F8A-6AF6E988F87D}" destId="{6E812D89-3424-4DED-BF96-B8369B36132B}" srcOrd="0" destOrd="0" presId="urn:microsoft.com/office/officeart/2005/8/layout/pList2"/>
    <dgm:cxn modelId="{6A2B398F-7265-40AC-B0F7-51DA7B111916}" type="presOf" srcId="{8BAC3ABB-A49F-4168-A976-209FF08A0603}" destId="{723329D9-4BF4-442D-BCC1-42B52329F520}" srcOrd="0" destOrd="0" presId="urn:microsoft.com/office/officeart/2005/8/layout/pList2"/>
    <dgm:cxn modelId="{4851C492-9A98-4C0E-8B56-E26F483F9267}" type="presOf" srcId="{42046ED0-C2EC-4C55-B569-15DE59C43265}" destId="{39C9E5F7-4C22-4DF5-9EB0-E98FBB93AEA2}" srcOrd="0" destOrd="0" presId="urn:microsoft.com/office/officeart/2005/8/layout/pList2"/>
    <dgm:cxn modelId="{EF5AA994-1C37-40BD-8A87-DE92522AA362}" type="presOf" srcId="{CA69A1C0-64D7-4488-8813-11152B35A1B1}" destId="{9E526EE6-5E0F-42B9-A492-DC408A0EBD83}" srcOrd="0" destOrd="0" presId="urn:microsoft.com/office/officeart/2005/8/layout/pList2"/>
    <dgm:cxn modelId="{8AB8CCA2-7F4C-4D11-980B-D667AEB5B77F}" type="presOf" srcId="{BAC78236-454F-48DE-A8A5-D5472597D9B0}" destId="{A023E347-A433-4BB2-8677-8E6B54B13E48}" srcOrd="0" destOrd="0" presId="urn:microsoft.com/office/officeart/2005/8/layout/pList2"/>
    <dgm:cxn modelId="{8A5CAFB1-5189-4FDD-B657-02B6F54BAADD}" type="presOf" srcId="{3AD1CBDB-28BE-4B33-8E18-5E24D162DFB7}" destId="{CD3222D5-6875-45B7-BFFE-A45E668B0410}" srcOrd="0" destOrd="0" presId="urn:microsoft.com/office/officeart/2005/8/layout/pList2"/>
    <dgm:cxn modelId="{05EAC1BF-D56E-45D5-AAC5-0FF8666BE4C8}" srcId="{CA69A1C0-64D7-4488-8813-11152B35A1B1}" destId="{8BAC3ABB-A49F-4168-A976-209FF08A0603}" srcOrd="1" destOrd="0" parTransId="{80A41C75-3894-4D2F-9F04-FAF9ADB9A768}" sibTransId="{F6E64F95-92A4-4361-8232-71541A88AF71}"/>
    <dgm:cxn modelId="{F11C22CA-7B4E-43D6-9662-364C0761747B}" type="presOf" srcId="{4941335D-83E3-4AF0-BB2C-2E7EF7492BF5}" destId="{750EEF0B-5D45-421D-A2D5-3C2AF9CEEB8F}" srcOrd="0" destOrd="0" presId="urn:microsoft.com/office/officeart/2005/8/layout/pList2"/>
    <dgm:cxn modelId="{810262CF-3AF6-4060-ACB0-C9A40E8CD814}" type="presOf" srcId="{22AE4284-D17C-41A6-9F5F-A8821134EF8F}" destId="{50A5DB41-D714-4D44-A17E-6124CBB562D9}" srcOrd="0" destOrd="0" presId="urn:microsoft.com/office/officeart/2005/8/layout/pList2"/>
    <dgm:cxn modelId="{4C321EF1-F242-4884-980D-77B38841CC5D}" srcId="{CA69A1C0-64D7-4488-8813-11152B35A1B1}" destId="{BAC78236-454F-48DE-A8A5-D5472597D9B0}" srcOrd="4" destOrd="0" parTransId="{71EDCE15-B772-465B-AA6C-C55C9BC1D124}" sibTransId="{42046ED0-C2EC-4C55-B569-15DE59C43265}"/>
    <dgm:cxn modelId="{A247DEF7-073A-44A4-A1EE-B2816E9A250C}" type="presOf" srcId="{9CE76731-33A1-4A0F-BE6E-F02893F2D9C3}" destId="{2C79EB3C-395D-457C-BA5C-B402563DE80F}" srcOrd="0" destOrd="0" presId="urn:microsoft.com/office/officeart/2005/8/layout/pList2"/>
    <dgm:cxn modelId="{E3CF1462-35FA-475A-9BF1-5BB16FB04D2C}" type="presParOf" srcId="{9E526EE6-5E0F-42B9-A492-DC408A0EBD83}" destId="{C7C5A5E2-8925-4526-BF81-7F9D95010349}" srcOrd="0" destOrd="0" presId="urn:microsoft.com/office/officeart/2005/8/layout/pList2"/>
    <dgm:cxn modelId="{8833B99F-FDC4-416D-AE8B-F7AED6CE138F}" type="presParOf" srcId="{9E526EE6-5E0F-42B9-A492-DC408A0EBD83}" destId="{D590841D-AF2E-4CA1-A07D-B9DE748664DF}" srcOrd="1" destOrd="0" presId="urn:microsoft.com/office/officeart/2005/8/layout/pList2"/>
    <dgm:cxn modelId="{7E237286-E283-4001-8424-EEF9E1442005}" type="presParOf" srcId="{D590841D-AF2E-4CA1-A07D-B9DE748664DF}" destId="{3EA54DA2-3EB3-474F-B1E6-74506FE1421F}" srcOrd="0" destOrd="0" presId="urn:microsoft.com/office/officeart/2005/8/layout/pList2"/>
    <dgm:cxn modelId="{20653B88-5901-47E8-971D-FA44452B8783}" type="presParOf" srcId="{3EA54DA2-3EB3-474F-B1E6-74506FE1421F}" destId="{8126ABFB-6EAE-4649-A7DF-C316D1B37A1B}" srcOrd="0" destOrd="0" presId="urn:microsoft.com/office/officeart/2005/8/layout/pList2"/>
    <dgm:cxn modelId="{4AFD1636-B4B3-4466-9AE5-6E67AE0EA585}" type="presParOf" srcId="{3EA54DA2-3EB3-474F-B1E6-74506FE1421F}" destId="{AD1D5B53-C90E-4EAB-90BF-BCCA0D9A0D5F}" srcOrd="1" destOrd="0" presId="urn:microsoft.com/office/officeart/2005/8/layout/pList2"/>
    <dgm:cxn modelId="{E4160C5D-05E5-4DBE-B1FA-D20D85D537B0}" type="presParOf" srcId="{3EA54DA2-3EB3-474F-B1E6-74506FE1421F}" destId="{C05A9BCE-DAAC-45C7-846A-FF62F6A0A908}" srcOrd="2" destOrd="0" presId="urn:microsoft.com/office/officeart/2005/8/layout/pList2"/>
    <dgm:cxn modelId="{A28BE006-BFB0-4BB4-A22D-5E506F938EB3}" type="presParOf" srcId="{D590841D-AF2E-4CA1-A07D-B9DE748664DF}" destId="{50A5DB41-D714-4D44-A17E-6124CBB562D9}" srcOrd="1" destOrd="0" presId="urn:microsoft.com/office/officeart/2005/8/layout/pList2"/>
    <dgm:cxn modelId="{33048760-1F4D-4012-994C-4A0480038623}" type="presParOf" srcId="{D590841D-AF2E-4CA1-A07D-B9DE748664DF}" destId="{3A2D207C-9DA2-49FE-AAA9-41893D38927A}" srcOrd="2" destOrd="0" presId="urn:microsoft.com/office/officeart/2005/8/layout/pList2"/>
    <dgm:cxn modelId="{49213530-03BB-4C3A-AB95-B6724115BFB1}" type="presParOf" srcId="{3A2D207C-9DA2-49FE-AAA9-41893D38927A}" destId="{723329D9-4BF4-442D-BCC1-42B52329F520}" srcOrd="0" destOrd="0" presId="urn:microsoft.com/office/officeart/2005/8/layout/pList2"/>
    <dgm:cxn modelId="{E61A09D1-D5E4-4E67-8EDF-9855B0959505}" type="presParOf" srcId="{3A2D207C-9DA2-49FE-AAA9-41893D38927A}" destId="{4690B17E-DEC1-40D4-BBDC-7D61257BF665}" srcOrd="1" destOrd="0" presId="urn:microsoft.com/office/officeart/2005/8/layout/pList2"/>
    <dgm:cxn modelId="{31AF55F6-DA5F-4777-AA53-5A2ABA887727}" type="presParOf" srcId="{3A2D207C-9DA2-49FE-AAA9-41893D38927A}" destId="{FF546C2D-8AAE-4216-8500-129B1C298BA3}" srcOrd="2" destOrd="0" presId="urn:microsoft.com/office/officeart/2005/8/layout/pList2"/>
    <dgm:cxn modelId="{032396D6-2386-459C-AA4D-2A6E9074277B}" type="presParOf" srcId="{D590841D-AF2E-4CA1-A07D-B9DE748664DF}" destId="{78B018EA-F54D-4CD5-8A2C-AB51EC6E70C0}" srcOrd="3" destOrd="0" presId="urn:microsoft.com/office/officeart/2005/8/layout/pList2"/>
    <dgm:cxn modelId="{2264A83E-6731-4148-8CC4-B9947AC54181}" type="presParOf" srcId="{D590841D-AF2E-4CA1-A07D-B9DE748664DF}" destId="{3B5FD624-0020-4012-B2F6-CF9EC42E3D87}" srcOrd="4" destOrd="0" presId="urn:microsoft.com/office/officeart/2005/8/layout/pList2"/>
    <dgm:cxn modelId="{422A8015-DE5B-4C59-A91B-2697634485D0}" type="presParOf" srcId="{3B5FD624-0020-4012-B2F6-CF9EC42E3D87}" destId="{750EEF0B-5D45-421D-A2D5-3C2AF9CEEB8F}" srcOrd="0" destOrd="0" presId="urn:microsoft.com/office/officeart/2005/8/layout/pList2"/>
    <dgm:cxn modelId="{F0FF9796-B6A2-47BB-82CC-B7F8D1C10610}" type="presParOf" srcId="{3B5FD624-0020-4012-B2F6-CF9EC42E3D87}" destId="{E5832868-15DF-4563-9DAB-3833C207AD21}" srcOrd="1" destOrd="0" presId="urn:microsoft.com/office/officeart/2005/8/layout/pList2"/>
    <dgm:cxn modelId="{A74569F0-56D2-40F0-B0C6-50594891754B}" type="presParOf" srcId="{3B5FD624-0020-4012-B2F6-CF9EC42E3D87}" destId="{50FF9E46-A436-4714-B75D-99917D9A1D66}" srcOrd="2" destOrd="0" presId="urn:microsoft.com/office/officeart/2005/8/layout/pList2"/>
    <dgm:cxn modelId="{9169C90D-69BD-4F61-BC22-2325899915E0}" type="presParOf" srcId="{D590841D-AF2E-4CA1-A07D-B9DE748664DF}" destId="{5842454A-ABB6-45AF-8073-108CFFBEC21D}" srcOrd="5" destOrd="0" presId="urn:microsoft.com/office/officeart/2005/8/layout/pList2"/>
    <dgm:cxn modelId="{9FAAD0E2-51C4-4A4D-83E7-5D7082BB2B03}" type="presParOf" srcId="{D590841D-AF2E-4CA1-A07D-B9DE748664DF}" destId="{CC9CBD48-CF1D-47C7-A789-7930066AD252}" srcOrd="6" destOrd="0" presId="urn:microsoft.com/office/officeart/2005/8/layout/pList2"/>
    <dgm:cxn modelId="{50745D29-DFA2-4F29-B526-15A4EFDB3A83}" type="presParOf" srcId="{CC9CBD48-CF1D-47C7-A789-7930066AD252}" destId="{CD3222D5-6875-45B7-BFFE-A45E668B0410}" srcOrd="0" destOrd="0" presId="urn:microsoft.com/office/officeart/2005/8/layout/pList2"/>
    <dgm:cxn modelId="{2482A56B-833A-4DB7-AA32-CB82CF58CB8E}" type="presParOf" srcId="{CC9CBD48-CF1D-47C7-A789-7930066AD252}" destId="{E7A3C49F-E51C-4A6C-AB9B-616F62A0AF9A}" srcOrd="1" destOrd="0" presId="urn:microsoft.com/office/officeart/2005/8/layout/pList2"/>
    <dgm:cxn modelId="{D3D16F09-94E6-42C5-A389-1A20E9409856}" type="presParOf" srcId="{CC9CBD48-CF1D-47C7-A789-7930066AD252}" destId="{35859D28-89A6-42A7-838B-48DD5A3E8959}" srcOrd="2" destOrd="0" presId="urn:microsoft.com/office/officeart/2005/8/layout/pList2"/>
    <dgm:cxn modelId="{D603DBBF-9FA2-4386-8155-E4ACFA37DC57}" type="presParOf" srcId="{D590841D-AF2E-4CA1-A07D-B9DE748664DF}" destId="{0BE306B2-526E-478D-93D8-B7707BC06DE4}" srcOrd="7" destOrd="0" presId="urn:microsoft.com/office/officeart/2005/8/layout/pList2"/>
    <dgm:cxn modelId="{36EF3D7D-8D8B-4A9B-949D-0BE5C4562C65}" type="presParOf" srcId="{D590841D-AF2E-4CA1-A07D-B9DE748664DF}" destId="{00FB8A04-13D0-49AB-9645-5189AD620894}" srcOrd="8" destOrd="0" presId="urn:microsoft.com/office/officeart/2005/8/layout/pList2"/>
    <dgm:cxn modelId="{E7775CE7-8418-41A5-B692-C2C8BFD9DB26}" type="presParOf" srcId="{00FB8A04-13D0-49AB-9645-5189AD620894}" destId="{A023E347-A433-4BB2-8677-8E6B54B13E48}" srcOrd="0" destOrd="0" presId="urn:microsoft.com/office/officeart/2005/8/layout/pList2"/>
    <dgm:cxn modelId="{DA58394A-E83D-42A3-A5E6-1E808496CE10}" type="presParOf" srcId="{00FB8A04-13D0-49AB-9645-5189AD620894}" destId="{BCAB756F-5DBC-41C3-82C5-EA5E1E1005BF}" srcOrd="1" destOrd="0" presId="urn:microsoft.com/office/officeart/2005/8/layout/pList2"/>
    <dgm:cxn modelId="{5EDBB61D-D736-4A3F-A2A8-B5B78214ABC0}" type="presParOf" srcId="{00FB8A04-13D0-49AB-9645-5189AD620894}" destId="{FB94E228-B51A-419C-BA1B-AF5196EDF212}" srcOrd="2" destOrd="0" presId="urn:microsoft.com/office/officeart/2005/8/layout/pList2"/>
    <dgm:cxn modelId="{1B507502-4D78-4629-AF9A-7CCCFD22F749}" type="presParOf" srcId="{D590841D-AF2E-4CA1-A07D-B9DE748664DF}" destId="{39C9E5F7-4C22-4DF5-9EB0-E98FBB93AEA2}" srcOrd="9" destOrd="0" presId="urn:microsoft.com/office/officeart/2005/8/layout/pList2"/>
    <dgm:cxn modelId="{DD40FC25-DDEA-4522-BE32-A419DDA1F5E6}" type="presParOf" srcId="{D590841D-AF2E-4CA1-A07D-B9DE748664DF}" destId="{0121C74A-DA7D-41A9-AE01-81E10F3D425E}" srcOrd="10" destOrd="0" presId="urn:microsoft.com/office/officeart/2005/8/layout/pList2"/>
    <dgm:cxn modelId="{874C1F4F-6706-44C6-A44E-D968C3448CFA}" type="presParOf" srcId="{0121C74A-DA7D-41A9-AE01-81E10F3D425E}" destId="{2C79EB3C-395D-457C-BA5C-B402563DE80F}" srcOrd="0" destOrd="0" presId="urn:microsoft.com/office/officeart/2005/8/layout/pList2"/>
    <dgm:cxn modelId="{A977F40E-BE5F-4F65-A687-4830562FB3E8}" type="presParOf" srcId="{0121C74A-DA7D-41A9-AE01-81E10F3D425E}" destId="{E1AEF694-07CC-4E62-BF4C-1F8EA1D77499}" srcOrd="1" destOrd="0" presId="urn:microsoft.com/office/officeart/2005/8/layout/pList2"/>
    <dgm:cxn modelId="{F6CFC81A-3C63-495D-89CA-91F3F50B94BF}" type="presParOf" srcId="{0121C74A-DA7D-41A9-AE01-81E10F3D425E}" destId="{EB5F272D-9AF7-4E08-BB06-12E8DB7C8BC3}" srcOrd="2" destOrd="0" presId="urn:microsoft.com/office/officeart/2005/8/layout/pList2"/>
    <dgm:cxn modelId="{5D40B364-4CD2-4D9E-898F-E09A85812083}" type="presParOf" srcId="{D590841D-AF2E-4CA1-A07D-B9DE748664DF}" destId="{B4C7C313-78E5-4EFC-A0E6-C34CAFFE5C19}" srcOrd="11" destOrd="0" presId="urn:microsoft.com/office/officeart/2005/8/layout/pList2"/>
    <dgm:cxn modelId="{E60278F2-056D-4BFA-996F-0051505F35B8}" type="presParOf" srcId="{D590841D-AF2E-4CA1-A07D-B9DE748664DF}" destId="{A2299F26-2146-48CE-BD94-417194667493}" srcOrd="12" destOrd="0" presId="urn:microsoft.com/office/officeart/2005/8/layout/pList2"/>
    <dgm:cxn modelId="{2C75193D-F784-4157-ABA7-86C6CFBD18BE}" type="presParOf" srcId="{A2299F26-2146-48CE-BD94-417194667493}" destId="{6E812D89-3424-4DED-BF96-B8369B36132B}" srcOrd="0" destOrd="0" presId="urn:microsoft.com/office/officeart/2005/8/layout/pList2"/>
    <dgm:cxn modelId="{0F09592B-11EF-46E8-BCCE-BE29B2AF1921}" type="presParOf" srcId="{A2299F26-2146-48CE-BD94-417194667493}" destId="{3208B504-146F-4996-994D-E4C964EC116D}" srcOrd="1" destOrd="0" presId="urn:microsoft.com/office/officeart/2005/8/layout/pList2"/>
    <dgm:cxn modelId="{231897EA-F0E9-45A6-9B1D-21B0095FA544}" type="presParOf" srcId="{A2299F26-2146-48CE-BD94-417194667493}" destId="{A08D511D-15C9-4D9C-A7A3-1EC607278CE7}"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5A5E2-8925-4526-BF81-7F9D95010349}">
      <dsp:nvSpPr>
        <dsp:cNvPr id="0" name=""/>
        <dsp:cNvSpPr/>
      </dsp:nvSpPr>
      <dsp:spPr>
        <a:xfrm>
          <a:off x="0" y="-141421"/>
          <a:ext cx="11403624" cy="1040294"/>
        </a:xfrm>
        <a:prstGeom prst="roundRect">
          <a:avLst>
            <a:gd name="adj" fmla="val 10000"/>
          </a:avLst>
        </a:prstGeom>
        <a:solidFill>
          <a:srgbClr val="DFA425">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5A9BCE-DAAC-45C7-846A-FF62F6A0A908}">
      <dsp:nvSpPr>
        <dsp:cNvPr id="0" name=""/>
        <dsp:cNvSpPr/>
      </dsp:nvSpPr>
      <dsp:spPr>
        <a:xfrm>
          <a:off x="351530" y="14885"/>
          <a:ext cx="1407968" cy="84063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26ABFB-6EAE-4649-A7DF-C316D1B37A1B}">
      <dsp:nvSpPr>
        <dsp:cNvPr id="0" name=""/>
        <dsp:cNvSpPr/>
      </dsp:nvSpPr>
      <dsp:spPr>
        <a:xfrm rot="10800000">
          <a:off x="351530" y="74256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Do Now</a:t>
          </a:r>
        </a:p>
      </dsp:txBody>
      <dsp:txXfrm rot="10800000">
        <a:off x="374636" y="742564"/>
        <a:ext cx="1361756" cy="728216"/>
      </dsp:txXfrm>
    </dsp:sp>
    <dsp:sp modelId="{FF546C2D-8AAE-4216-8500-129B1C298BA3}">
      <dsp:nvSpPr>
        <dsp:cNvPr id="0" name=""/>
        <dsp:cNvSpPr/>
      </dsp:nvSpPr>
      <dsp:spPr>
        <a:xfrm>
          <a:off x="1900295" y="0"/>
          <a:ext cx="1407968" cy="84228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3329D9-4BF4-442D-BCC1-42B52329F520}">
      <dsp:nvSpPr>
        <dsp:cNvPr id="0" name=""/>
        <dsp:cNvSpPr/>
      </dsp:nvSpPr>
      <dsp:spPr>
        <a:xfrm rot="10800000">
          <a:off x="1900295" y="742976"/>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Our values</a:t>
          </a:r>
        </a:p>
      </dsp:txBody>
      <dsp:txXfrm rot="10800000">
        <a:off x="1923401" y="742976"/>
        <a:ext cx="1361756" cy="728216"/>
      </dsp:txXfrm>
    </dsp:sp>
    <dsp:sp modelId="{50FF9E46-A436-4714-B75D-99917D9A1D66}">
      <dsp:nvSpPr>
        <dsp:cNvPr id="0" name=""/>
        <dsp:cNvSpPr/>
      </dsp:nvSpPr>
      <dsp:spPr>
        <a:xfrm>
          <a:off x="3449061" y="12888"/>
          <a:ext cx="1407968" cy="848627"/>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0EEF0B-5D45-421D-A2D5-3C2AF9CEEB8F}">
      <dsp:nvSpPr>
        <dsp:cNvPr id="0" name=""/>
        <dsp:cNvSpPr/>
      </dsp:nvSpPr>
      <dsp:spPr>
        <a:xfrm rot="10800000">
          <a:off x="3449061" y="744561"/>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Know more, remember more</a:t>
          </a:r>
        </a:p>
      </dsp:txBody>
      <dsp:txXfrm rot="10800000">
        <a:off x="3472167" y="744561"/>
        <a:ext cx="1361756" cy="728216"/>
      </dsp:txXfrm>
    </dsp:sp>
    <dsp:sp modelId="{35859D28-89A6-42A7-838B-48DD5A3E8959}">
      <dsp:nvSpPr>
        <dsp:cNvPr id="0" name=""/>
        <dsp:cNvSpPr/>
      </dsp:nvSpPr>
      <dsp:spPr>
        <a:xfrm>
          <a:off x="4997827" y="13302"/>
          <a:ext cx="1407968" cy="846973"/>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3222D5-6875-45B7-BFFE-A45E668B0410}">
      <dsp:nvSpPr>
        <dsp:cNvPr id="0" name=""/>
        <dsp:cNvSpPr/>
      </dsp:nvSpPr>
      <dsp:spPr>
        <a:xfrm rot="10800000">
          <a:off x="4997827" y="744148"/>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Vocabulary</a:t>
          </a:r>
          <a:br>
            <a:rPr lang="en-GB" sz="1300" b="1" kern="1200" dirty="0"/>
          </a:br>
          <a:r>
            <a:rPr lang="en-GB" sz="1300" b="1" kern="1200" dirty="0"/>
            <a:t>(if required)</a:t>
          </a:r>
        </a:p>
      </dsp:txBody>
      <dsp:txXfrm rot="10800000">
        <a:off x="5020933" y="744148"/>
        <a:ext cx="1361756" cy="728216"/>
      </dsp:txXfrm>
    </dsp:sp>
    <dsp:sp modelId="{FB94E228-B51A-419C-BA1B-AF5196EDF212}">
      <dsp:nvSpPr>
        <dsp:cNvPr id="0" name=""/>
        <dsp:cNvSpPr/>
      </dsp:nvSpPr>
      <dsp:spPr>
        <a:xfrm>
          <a:off x="6546593" y="5216"/>
          <a:ext cx="1407968" cy="879317"/>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23E347-A433-4BB2-8677-8E6B54B13E48}">
      <dsp:nvSpPr>
        <dsp:cNvPr id="0" name=""/>
        <dsp:cNvSpPr/>
      </dsp:nvSpPr>
      <dsp:spPr>
        <a:xfrm rot="10800000">
          <a:off x="6546593" y="75223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Main lesson information</a:t>
          </a:r>
        </a:p>
      </dsp:txBody>
      <dsp:txXfrm rot="10800000">
        <a:off x="6569699" y="752234"/>
        <a:ext cx="1361756" cy="728216"/>
      </dsp:txXfrm>
    </dsp:sp>
    <dsp:sp modelId="{EB5F272D-9AF7-4E08-BB06-12E8DB7C8BC3}">
      <dsp:nvSpPr>
        <dsp:cNvPr id="0" name=""/>
        <dsp:cNvSpPr/>
      </dsp:nvSpPr>
      <dsp:spPr>
        <a:xfrm>
          <a:off x="8095359" y="1309"/>
          <a:ext cx="1407968" cy="894942"/>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79EB3C-395D-457C-BA5C-B402563DE80F}">
      <dsp:nvSpPr>
        <dsp:cNvPr id="0" name=""/>
        <dsp:cNvSpPr/>
      </dsp:nvSpPr>
      <dsp:spPr>
        <a:xfrm rot="10800000">
          <a:off x="8095359" y="756140"/>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Independent task</a:t>
          </a:r>
        </a:p>
      </dsp:txBody>
      <dsp:txXfrm rot="10800000">
        <a:off x="8118465" y="756140"/>
        <a:ext cx="1361756" cy="728216"/>
      </dsp:txXfrm>
    </dsp:sp>
    <dsp:sp modelId="{A08D511D-15C9-4D9C-A7A3-1EC607278CE7}">
      <dsp:nvSpPr>
        <dsp:cNvPr id="0" name=""/>
        <dsp:cNvSpPr/>
      </dsp:nvSpPr>
      <dsp:spPr>
        <a:xfrm>
          <a:off x="9644124" y="11561"/>
          <a:ext cx="1407968" cy="853938"/>
        </a:xfrm>
        <a:prstGeom prst="roundRect">
          <a:avLst>
            <a:gd name="adj" fmla="val 1000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812D89-3424-4DED-BF96-B8369B36132B}">
      <dsp:nvSpPr>
        <dsp:cNvPr id="0" name=""/>
        <dsp:cNvSpPr/>
      </dsp:nvSpPr>
      <dsp:spPr>
        <a:xfrm rot="10800000">
          <a:off x="9644124" y="745889"/>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Final check for understanding</a:t>
          </a:r>
        </a:p>
      </dsp:txBody>
      <dsp:txXfrm rot="10800000">
        <a:off x="9667230" y="745889"/>
        <a:ext cx="1361756" cy="7282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2C79B-8939-40D3-A927-DD3B427470B5}" type="datetimeFigureOut">
              <a:rPr lang="en-GB" smtClean="0"/>
              <a:t>30/06/2026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819D65-B2B4-4B72-8727-01CDD95463EA}" type="slidenum">
              <a:rPr lang="en-GB" smtClean="0"/>
              <a:t>‹#›</a:t>
            </a:fld>
            <a:endParaRPr lang="en-GB"/>
          </a:p>
        </p:txBody>
      </p:sp>
    </p:spTree>
    <p:extLst>
      <p:ext uri="{BB962C8B-B14F-4D97-AF65-F5344CB8AC3E}">
        <p14:creationId xmlns:p14="http://schemas.microsoft.com/office/powerpoint/2010/main" val="1720580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childline.org.uk/"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brook.org.uk/"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truetube.co.uk/film/screwball?tab=fil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a:t>Teacher Notes - </a:t>
            </a:r>
            <a:r>
              <a:rPr lang="en-US" b="1" dirty="0"/>
              <a:t>Baseline assessment (10mins)</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Working on their own, ask students to complete a four corners grid focused on the term ‘intimacy’. Students could use Resource 1: </a:t>
            </a:r>
            <a:r>
              <a:rPr lang="en-GB" sz="1200" i="1" kern="1200" dirty="0">
                <a:solidFill>
                  <a:schemeClr val="tx1"/>
                </a:solidFill>
                <a:effectLst/>
                <a:latin typeface="+mn-lt"/>
                <a:ea typeface="+mn-ea"/>
                <a:cs typeface="+mn-cs"/>
              </a:rPr>
              <a:t>Four corners</a:t>
            </a:r>
            <a:r>
              <a:rPr lang="en-GB" sz="1200" kern="1200" dirty="0">
                <a:solidFill>
                  <a:schemeClr val="tx1"/>
                </a:solidFill>
                <a:effectLst/>
                <a:latin typeface="+mn-lt"/>
                <a:ea typeface="+mn-ea"/>
                <a:cs typeface="+mn-cs"/>
              </a:rPr>
              <a:t> or divide a page in their exercise books into four and use the following headings: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Definition of intimacy</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Examples of intimacy</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Signs a person is comfortable with the intimacy</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Signs a person is not comfortable with the intimacy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As this is a baseline activity, students should complete this individually and with minimal or no support or prompting. It should reconnect them to previous learning about consent and demonstrate what they already know and believe about intimate relationships. </a:t>
            </a:r>
          </a:p>
          <a:p>
            <a:r>
              <a:rPr lang="en-GB" sz="1200" kern="1200" dirty="0">
                <a:solidFill>
                  <a:schemeClr val="tx1"/>
                </a:solidFill>
                <a:effectLst/>
                <a:latin typeface="+mn-lt"/>
                <a:ea typeface="+mn-ea"/>
                <a:cs typeface="+mn-cs"/>
              </a:rPr>
              <a:t>Either circulate around the room whilst students are working, to gauge their understanding, or take some brief feedback and collate key ideas on the whiteboard.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567DB251-18AC-41D5-959F-F289AB917537}" type="slidenum">
              <a:rPr lang="en-GB" smtClean="0"/>
              <a:t>1</a:t>
            </a:fld>
            <a:endParaRPr lang="en-GB"/>
          </a:p>
        </p:txBody>
      </p:sp>
    </p:spTree>
    <p:extLst>
      <p:ext uri="{BB962C8B-B14F-4D97-AF65-F5344CB8AC3E}">
        <p14:creationId xmlns:p14="http://schemas.microsoft.com/office/powerpoint/2010/main" val="2539863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first unit in Year 10 starts with Love and Relationships, with a focus on healthy romantic relationships, with specific reference to RSHE concepts: consent, pressure, the impact of pornography and laws surrounding relationships. They did end Year 9 with 3 lessons on healthy relationships, looking at relationship values, contraception and managing breakups.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1ABC-052C-48AB-B7C0-4CB06446A8F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289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Teacher notes – Building intimacy (10mins</a:t>
            </a:r>
            <a:r>
              <a:rPr lang="en-GB" sz="1200" b="1" kern="1200" baseline="0" dirty="0">
                <a:solidFill>
                  <a:schemeClr val="tx1"/>
                </a:solidFill>
                <a:effectLst/>
                <a:latin typeface="+mn-lt"/>
                <a:ea typeface="+mn-ea"/>
                <a:cs typeface="+mn-cs"/>
              </a:rPr>
              <a:t>)</a:t>
            </a:r>
            <a:endParaRPr lang="en-GB" sz="1200" b="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Working in partners, hand students Resource 2: </a:t>
            </a:r>
            <a:r>
              <a:rPr lang="en-GB" sz="1200" i="1" kern="1200" dirty="0">
                <a:solidFill>
                  <a:schemeClr val="tx1"/>
                </a:solidFill>
                <a:effectLst/>
                <a:latin typeface="+mn-lt"/>
                <a:ea typeface="+mn-ea"/>
                <a:cs typeface="+mn-cs"/>
              </a:rPr>
              <a:t>Intimacy cards</a:t>
            </a:r>
            <a:r>
              <a:rPr lang="en-GB" sz="1200" kern="1200" dirty="0">
                <a:solidFill>
                  <a:schemeClr val="tx1"/>
                </a:solidFill>
                <a:effectLst/>
                <a:latin typeface="+mn-lt"/>
                <a:ea typeface="+mn-ea"/>
                <a:cs typeface="+mn-cs"/>
              </a:rPr>
              <a:t> and ask them to imagine a couple who are getting together and are just beginning to become intimate together. Ask them to order the cards, from the first steps of building intimacy, up to the most intimate. There are 24 cards all together; make clear they may choose to put several cards at a similar stage, and they don’t have to use them all (they might choose to put aside up to 10 cards) but they will need to try to come to an agreement and justify their decisions.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Support: </a:t>
            </a:r>
            <a:r>
              <a:rPr lang="en-GB" sz="1200" kern="1200" dirty="0">
                <a:solidFill>
                  <a:schemeClr val="tx1"/>
                </a:solidFill>
                <a:effectLst/>
                <a:latin typeface="+mn-lt"/>
                <a:ea typeface="+mn-ea"/>
                <a:cs typeface="+mn-cs"/>
              </a:rPr>
              <a:t>Reduce the number of cards for students to order; select six from the physical intimacy cards and six from the emotional intimacy cards. </a:t>
            </a:r>
          </a:p>
          <a:p>
            <a:r>
              <a:rPr lang="en-GB" sz="1200" b="1" kern="1200" dirty="0">
                <a:solidFill>
                  <a:schemeClr val="tx1"/>
                </a:solidFill>
                <a:effectLst/>
                <a:latin typeface="+mn-lt"/>
                <a:ea typeface="+mn-ea"/>
                <a:cs typeface="+mn-cs"/>
              </a:rPr>
              <a:t>Challenge: </a:t>
            </a:r>
            <a:r>
              <a:rPr lang="en-GB" sz="1200" kern="1200" dirty="0">
                <a:solidFill>
                  <a:schemeClr val="tx1"/>
                </a:solidFill>
                <a:effectLst/>
                <a:latin typeface="+mn-lt"/>
                <a:ea typeface="+mn-ea"/>
                <a:cs typeface="+mn-cs"/>
              </a:rPr>
              <a:t>Ask students to suggest some of their own ‘intimacy cards’ to add to those provided on Resource 2.</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3</a:t>
            </a:fld>
            <a:endParaRPr lang="en-GB"/>
          </a:p>
        </p:txBody>
      </p:sp>
    </p:spTree>
    <p:extLst>
      <p:ext uri="{BB962C8B-B14F-4D97-AF65-F5344CB8AC3E}">
        <p14:creationId xmlns:p14="http://schemas.microsoft.com/office/powerpoint/2010/main" val="2058209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Teacher notes – Comparing</a:t>
            </a:r>
            <a:r>
              <a:rPr lang="en-GB" sz="1200" b="1" kern="1200" baseline="0" dirty="0">
                <a:solidFill>
                  <a:schemeClr val="tx1"/>
                </a:solidFill>
                <a:effectLst/>
                <a:latin typeface="+mn-lt"/>
                <a:ea typeface="+mn-ea"/>
                <a:cs typeface="+mn-cs"/>
              </a:rPr>
              <a:t> our views </a:t>
            </a:r>
            <a:r>
              <a:rPr lang="en-GB" sz="1200" b="1" kern="1200" dirty="0">
                <a:solidFill>
                  <a:schemeClr val="tx1"/>
                </a:solidFill>
                <a:effectLst/>
                <a:latin typeface="+mn-lt"/>
                <a:ea typeface="+mn-ea"/>
                <a:cs typeface="+mn-cs"/>
              </a:rPr>
              <a:t>(10mins)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Ask students to leave their cards laid out in order and to then go around the room looking at how others have organised the cards. Return to their original places and discuss the questions on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Take feedback, ensuring the following key learning is highlighted:</a:t>
            </a: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Groups are likely to have chosen to reject different cards, and to place cards in different orders. This demonstrates the differences everyone feels about physical and emotional intimacy. Some groups will have prioritised emotional intimacy before moving to physical intimacy. There will be some things that some people won’t like /will always feel uncomfortable with and will never want to be intimate in that way with someone else.  </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Everyone has different preferences, boundaries, and things they do/don’t enjoy, and every relationship progresses differently, so there isn’t a particular road map we should expect all relationships to follow. </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In some cultures and religions, sexual intimacy in relationships is not encouraged before marriage.  Some people may also prefer to wait for a permanent, committed relationship, irrespective of religious or cultural beliefs.</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Building intimacy takes a long time and should not be rushed. There will be some aspects of intimacy that might take months or years to build between two people. This is why couples should take time to get to know each other, and not make assumptions about what someone might want/like or not want/like when getting to know each other.</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4</a:t>
            </a:fld>
            <a:endParaRPr lang="en-GB"/>
          </a:p>
        </p:txBody>
      </p:sp>
    </p:spTree>
    <p:extLst>
      <p:ext uri="{BB962C8B-B14F-4D97-AF65-F5344CB8AC3E}">
        <p14:creationId xmlns:p14="http://schemas.microsoft.com/office/powerpoint/2010/main" val="2808318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Teacher notes – Enthusiastic</a:t>
            </a:r>
            <a:r>
              <a:rPr lang="en-GB" sz="1200" b="1" kern="1200" baseline="0" dirty="0">
                <a:solidFill>
                  <a:schemeClr val="tx1"/>
                </a:solidFill>
                <a:effectLst/>
                <a:latin typeface="+mn-lt"/>
                <a:ea typeface="+mn-ea"/>
                <a:cs typeface="+mn-cs"/>
              </a:rPr>
              <a:t> consent</a:t>
            </a:r>
            <a:r>
              <a:rPr lang="en-GB" sz="1200" b="1" kern="1200" dirty="0">
                <a:solidFill>
                  <a:schemeClr val="tx1"/>
                </a:solidFill>
                <a:effectLst/>
                <a:latin typeface="+mn-lt"/>
                <a:ea typeface="+mn-ea"/>
                <a:cs typeface="+mn-cs"/>
              </a:rPr>
              <a:t> (10mins)</a:t>
            </a:r>
          </a:p>
          <a:p>
            <a:r>
              <a:rPr lang="en-GB" sz="1200" kern="1200" dirty="0">
                <a:solidFill>
                  <a:schemeClr val="tx1"/>
                </a:solidFill>
                <a:effectLst/>
                <a:latin typeface="+mn-lt"/>
                <a:ea typeface="+mn-ea"/>
                <a:cs typeface="+mn-cs"/>
              </a:rPr>
              <a:t>Explain to students that, as they have just seen, people have different preferences about what intimacy they enjoy, and this can affect consent. So, knowing what enthusiastic consent looks and feels like is important, as people establish intimacy together. </a:t>
            </a:r>
          </a:p>
          <a:p>
            <a:r>
              <a:rPr lang="en-GB" sz="1200" kern="1200" dirty="0">
                <a:solidFill>
                  <a:schemeClr val="tx1"/>
                </a:solidFill>
                <a:effectLst/>
                <a:latin typeface="+mn-lt"/>
                <a:ea typeface="+mn-ea"/>
                <a:cs typeface="+mn-cs"/>
              </a:rPr>
              <a:t>Now, working in pairs, ask students to look at the examples on Resource 3: </a:t>
            </a:r>
            <a:r>
              <a:rPr lang="en-GB" sz="1200" i="1" kern="1200" dirty="0">
                <a:solidFill>
                  <a:schemeClr val="tx1"/>
                </a:solidFill>
                <a:effectLst/>
                <a:latin typeface="+mn-lt"/>
                <a:ea typeface="+mn-ea"/>
                <a:cs typeface="+mn-cs"/>
              </a:rPr>
              <a:t>Enthusiastic consent</a:t>
            </a:r>
            <a:r>
              <a:rPr lang="en-GB" sz="1200" kern="1200" dirty="0">
                <a:solidFill>
                  <a:schemeClr val="tx1"/>
                </a:solidFill>
                <a:effectLst/>
                <a:latin typeface="+mn-lt"/>
                <a:ea typeface="+mn-ea"/>
                <a:cs typeface="+mn-cs"/>
              </a:rPr>
              <a:t>, and tick in the appropriate column to indicate which scenarios may be consensual but some checking-in will be needed to make sure, and which are not consensual. Students should explain why consent has not been given in each situation. </a:t>
            </a:r>
          </a:p>
          <a:p>
            <a:r>
              <a:rPr lang="en-GB" sz="1200" kern="1200" dirty="0">
                <a:solidFill>
                  <a:schemeClr val="tx1"/>
                </a:solidFill>
                <a:effectLst/>
                <a:latin typeface="+mn-lt"/>
                <a:ea typeface="+mn-ea"/>
                <a:cs typeface="+mn-cs"/>
              </a:rPr>
              <a:t>Take some feedback, using Resource 3a: </a:t>
            </a:r>
            <a:r>
              <a:rPr lang="en-GB" sz="1200" i="1" kern="1200" dirty="0">
                <a:solidFill>
                  <a:schemeClr val="tx1"/>
                </a:solidFill>
                <a:effectLst/>
                <a:latin typeface="+mn-lt"/>
                <a:ea typeface="+mn-ea"/>
                <a:cs typeface="+mn-cs"/>
              </a:rPr>
              <a:t>Teacher responses</a:t>
            </a:r>
            <a:r>
              <a:rPr lang="en-GB" sz="1200" kern="1200" dirty="0">
                <a:solidFill>
                  <a:schemeClr val="tx1"/>
                </a:solidFill>
                <a:effectLst/>
                <a:latin typeface="+mn-lt"/>
                <a:ea typeface="+mn-ea"/>
                <a:cs typeface="+mn-cs"/>
              </a:rPr>
              <a:t> to support discussion.</a:t>
            </a:r>
          </a:p>
          <a:p>
            <a:r>
              <a:rPr lang="en-GB" sz="1200" b="1" i="1" kern="1200" dirty="0">
                <a:solidFill>
                  <a:schemeClr val="tx1"/>
                </a:solidFill>
                <a:effectLst/>
                <a:latin typeface="+mn-lt"/>
                <a:ea typeface="+mn-ea"/>
                <a:cs typeface="+mn-cs"/>
              </a:rPr>
              <a:t>NB:</a:t>
            </a:r>
            <a:r>
              <a:rPr lang="en-GB" sz="1200" i="1" kern="1200" dirty="0">
                <a:solidFill>
                  <a:schemeClr val="tx1"/>
                </a:solidFill>
                <a:effectLst/>
                <a:latin typeface="+mn-lt"/>
                <a:ea typeface="+mn-ea"/>
                <a:cs typeface="+mn-cs"/>
              </a:rPr>
              <a:t> In the final scenario (</a:t>
            </a:r>
            <a:r>
              <a:rPr lang="en-GB" sz="1200" i="1" kern="1200" dirty="0" err="1">
                <a:solidFill>
                  <a:schemeClr val="tx1"/>
                </a:solidFill>
                <a:effectLst/>
                <a:latin typeface="+mn-lt"/>
                <a:ea typeface="+mn-ea"/>
                <a:cs typeface="+mn-cs"/>
              </a:rPr>
              <a:t>Aya</a:t>
            </a:r>
            <a:r>
              <a:rPr lang="en-GB" sz="1200" i="1" kern="1200" dirty="0">
                <a:solidFill>
                  <a:schemeClr val="tx1"/>
                </a:solidFill>
                <a:effectLst/>
                <a:latin typeface="+mn-lt"/>
                <a:ea typeface="+mn-ea"/>
                <a:cs typeface="+mn-cs"/>
              </a:rPr>
              <a:t>), remind students that consent in theory (e.g. when discussing it days in advance) is different from consent in person/in the moment, so </a:t>
            </a:r>
            <a:r>
              <a:rPr lang="en-GB" sz="1200" i="1" kern="1200" dirty="0" err="1">
                <a:solidFill>
                  <a:schemeClr val="tx1"/>
                </a:solidFill>
                <a:effectLst/>
                <a:latin typeface="+mn-lt"/>
                <a:ea typeface="+mn-ea"/>
                <a:cs typeface="+mn-cs"/>
              </a:rPr>
              <a:t>Aya</a:t>
            </a:r>
            <a:r>
              <a:rPr lang="en-GB" sz="1200" i="1" kern="1200" dirty="0">
                <a:solidFill>
                  <a:schemeClr val="tx1"/>
                </a:solidFill>
                <a:effectLst/>
                <a:latin typeface="+mn-lt"/>
                <a:ea typeface="+mn-ea"/>
                <a:cs typeface="+mn-cs"/>
              </a:rPr>
              <a:t> will still need to confirm consent with her girlfriend when they are together. </a:t>
            </a:r>
          </a:p>
          <a:p>
            <a:endParaRPr lang="en-GB" sz="1200" i="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Support:</a:t>
            </a:r>
            <a:r>
              <a:rPr lang="en-GB" sz="1200" kern="1200" dirty="0">
                <a:solidFill>
                  <a:schemeClr val="tx1"/>
                </a:solidFill>
                <a:effectLst/>
                <a:latin typeface="+mn-lt"/>
                <a:ea typeface="+mn-ea"/>
                <a:cs typeface="+mn-cs"/>
              </a:rPr>
              <a:t> Resource 3b provides fewer examples and gives students suggested reasons.</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5</a:t>
            </a:fld>
            <a:endParaRPr lang="en-GB"/>
          </a:p>
        </p:txBody>
      </p:sp>
    </p:spTree>
    <p:extLst>
      <p:ext uri="{BB962C8B-B14F-4D97-AF65-F5344CB8AC3E}">
        <p14:creationId xmlns:p14="http://schemas.microsoft.com/office/powerpoint/2010/main" val="1328568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Teacher notes – Communication skills (10mins)</a:t>
            </a:r>
          </a:p>
          <a:p>
            <a:r>
              <a:rPr lang="en-GB" sz="1200" kern="1200" dirty="0">
                <a:solidFill>
                  <a:schemeClr val="tx1"/>
                </a:solidFill>
                <a:effectLst/>
                <a:latin typeface="+mn-lt"/>
                <a:ea typeface="+mn-ea"/>
                <a:cs typeface="+mn-cs"/>
              </a:rPr>
              <a:t>Ask students to choose one of the scenarios that they felt ‘May be consensual but needs to be checked’. Ask them to think of different ways the person could check consent in this situation, to ensure their partner was freely and enthusiastically consenting in the moment.</a:t>
            </a:r>
          </a:p>
          <a:p>
            <a:r>
              <a:rPr lang="en-GB" sz="1200" kern="1200" dirty="0">
                <a:solidFill>
                  <a:schemeClr val="tx1"/>
                </a:solidFill>
                <a:effectLst/>
                <a:latin typeface="+mn-lt"/>
                <a:ea typeface="+mn-ea"/>
                <a:cs typeface="+mn-cs"/>
              </a:rPr>
              <a:t>Take some feedback, highlighting key suggestions such as:</a:t>
            </a: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Asking for consent, e.g. “Do you want to do this?” “Are you sure?” “Is this what you want?”</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Not putting pressure on the person, e.g. “Is this too much?” “Do you want to stop?”</a:t>
            </a:r>
            <a:r>
              <a:rPr lang="en-GB"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Checking body language e.g. is the person smiling, making eye contact, relaxed, enthusiastic?</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Offering alternatives, e.g. “If you don’t want to / aren’t in the mood, we can do something else.”</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Students could also reflect on how the character involved could assertively communicate their feelings and explain concerns they might have, for example:</a:t>
            </a: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Jay could explain to Irene he feels nervous and wants to take things slowly, and that rushing him is making him more nervous.</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 Ade could explain he doesn’t like watching porn and doesn’t want to do it together as it makes him feel embarrassed.</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Demi might be making excuses to avoid having sex. If this is the case, she could tell her partner that she doesn’t want to have sex, so it is clear this is how she feels. However, she might just be nervous and want everything to be ‘right’ before they have sex, so could explain this too.</a:t>
            </a: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In Mimi and Ed’s situation, it is hard to know if Ed has persuaded/pressured/coerced Mimi, or if she has changed her mind freely. If she does not want to have sex, she might choose to leave</a:t>
            </a:r>
            <a:endParaRPr lang="en-GB"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6</a:t>
            </a:fld>
            <a:endParaRPr lang="en-GB"/>
          </a:p>
        </p:txBody>
      </p:sp>
    </p:spTree>
    <p:extLst>
      <p:ext uri="{BB962C8B-B14F-4D97-AF65-F5344CB8AC3E}">
        <p14:creationId xmlns:p14="http://schemas.microsoft.com/office/powerpoint/2010/main" val="3721411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End-point assessment (10 </a:t>
            </a:r>
            <a:r>
              <a:rPr lang="en-GB" b="1" baseline="0" dirty="0" err="1"/>
              <a:t>mins</a:t>
            </a:r>
            <a:r>
              <a:rPr lang="en-GB" b="1" baseline="0" dirty="0"/>
              <a:t>)</a:t>
            </a:r>
          </a:p>
          <a:p>
            <a:r>
              <a:rPr lang="en-GB" sz="1200" kern="1200" dirty="0">
                <a:solidFill>
                  <a:schemeClr val="tx1"/>
                </a:solidFill>
                <a:effectLst/>
                <a:latin typeface="+mn-lt"/>
                <a:ea typeface="+mn-ea"/>
                <a:cs typeface="+mn-cs"/>
              </a:rPr>
              <a:t>Ask students to return to the four corners activity they completed for the baseline assessment. Using a different colour pen, ask them to revisit their initial ideas, amending anywhere their view or understanding has changed, and adding any new learning from the lesson to each category.</a:t>
            </a:r>
          </a:p>
          <a:p>
            <a:r>
              <a:rPr lang="en-GB" sz="1200" kern="1200" dirty="0">
                <a:solidFill>
                  <a:schemeClr val="tx1"/>
                </a:solidFill>
                <a:effectLst/>
                <a:latin typeface="+mn-lt"/>
                <a:ea typeface="+mn-ea"/>
                <a:cs typeface="+mn-cs"/>
              </a:rPr>
              <a:t>This will demonstrate what students have learnt and where there may still be gaps that need addressing through subsequent lessons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baseline="0" dirty="0"/>
          </a:p>
        </p:txBody>
      </p:sp>
      <p:sp>
        <p:nvSpPr>
          <p:cNvPr id="4" name="Slide Number Placeholder 3"/>
          <p:cNvSpPr>
            <a:spLocks noGrp="1"/>
          </p:cNvSpPr>
          <p:nvPr>
            <p:ph type="sldNum" sz="quarter" idx="10"/>
          </p:nvPr>
        </p:nvSpPr>
        <p:spPr/>
        <p:txBody>
          <a:bodyPr/>
          <a:lstStyle/>
          <a:p>
            <a:fld id="{567DB251-18AC-41D5-959F-F289AB917537}" type="slidenum">
              <a:rPr lang="en-GB" smtClean="0"/>
              <a:t>7</a:t>
            </a:fld>
            <a:endParaRPr lang="en-GB"/>
          </a:p>
        </p:txBody>
      </p:sp>
    </p:spTree>
    <p:extLst>
      <p:ext uri="{BB962C8B-B14F-4D97-AF65-F5344CB8AC3E}">
        <p14:creationId xmlns:p14="http://schemas.microsoft.com/office/powerpoint/2010/main" val="1819838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mn-lt"/>
                <a:ea typeface="+mn-ea"/>
                <a:cs typeface="+mn-cs"/>
              </a:rPr>
              <a:t>Teacher Notes – Signposting support (3mins)</a:t>
            </a:r>
          </a:p>
          <a:p>
            <a:r>
              <a:rPr lang="en-GB" sz="1200" kern="1200" dirty="0">
                <a:solidFill>
                  <a:schemeClr val="tx1"/>
                </a:solidFill>
                <a:effectLst/>
                <a:latin typeface="+mn-lt"/>
                <a:ea typeface="+mn-ea"/>
                <a:cs typeface="+mn-cs"/>
              </a:rPr>
              <a:t>Ensure that students know where they can seek help and advice, both now and in the future, if they are concerned about healthy relationships or consent. Students wishing to seek further guidance can:</a:t>
            </a:r>
          </a:p>
          <a:p>
            <a:pPr lvl="0"/>
            <a:r>
              <a:rPr lang="en-GB" sz="1200" kern="1200" dirty="0">
                <a:solidFill>
                  <a:schemeClr val="tx1"/>
                </a:solidFill>
                <a:effectLst/>
                <a:latin typeface="+mn-lt"/>
                <a:ea typeface="+mn-ea"/>
                <a:cs typeface="+mn-cs"/>
              </a:rPr>
              <a:t>Speak to a parent, tutor, head of year, school nurse/counsellor or other trusted member of staff in the school</a:t>
            </a:r>
          </a:p>
          <a:p>
            <a:pPr lvl="0"/>
            <a:r>
              <a:rPr lang="en-GB" sz="1200" kern="1200" dirty="0">
                <a:solidFill>
                  <a:schemeClr val="tx1"/>
                </a:solidFill>
                <a:effectLst/>
                <a:latin typeface="+mn-lt"/>
                <a:ea typeface="+mn-ea"/>
                <a:cs typeface="+mn-cs"/>
              </a:rPr>
              <a:t>Contact </a:t>
            </a:r>
            <a:r>
              <a:rPr lang="en-GB" sz="1200" kern="1200" dirty="0" err="1">
                <a:solidFill>
                  <a:schemeClr val="tx1"/>
                </a:solidFill>
                <a:effectLst/>
                <a:latin typeface="+mn-lt"/>
                <a:ea typeface="+mn-ea"/>
                <a:cs typeface="+mn-cs"/>
              </a:rPr>
              <a:t>Childline</a:t>
            </a:r>
            <a:r>
              <a:rPr lang="en-GB" sz="1200" kern="1200" dirty="0">
                <a:solidFill>
                  <a:schemeClr val="tx1"/>
                </a:solidFill>
                <a:effectLst/>
                <a:latin typeface="+mn-lt"/>
                <a:ea typeface="+mn-ea"/>
                <a:cs typeface="+mn-cs"/>
              </a:rPr>
              <a:t> </a:t>
            </a:r>
            <a:r>
              <a:rPr lang="en-GB" sz="1200" u="sng" kern="1200" dirty="0">
                <a:solidFill>
                  <a:schemeClr val="tx1"/>
                </a:solidFill>
                <a:effectLst/>
                <a:latin typeface="+mn-lt"/>
                <a:ea typeface="+mn-ea"/>
                <a:cs typeface="+mn-cs"/>
                <a:hlinkClick r:id="rId3"/>
              </a:rPr>
              <a:t>www.childline.org.uk</a:t>
            </a:r>
            <a:r>
              <a:rPr lang="en-GB" sz="1200" kern="1200" dirty="0">
                <a:solidFill>
                  <a:schemeClr val="tx1"/>
                </a:solidFill>
                <a:effectLst/>
                <a:latin typeface="+mn-lt"/>
                <a:ea typeface="+mn-ea"/>
                <a:cs typeface="+mn-cs"/>
              </a:rPr>
              <a:t> 0800 1111</a:t>
            </a:r>
          </a:p>
          <a:p>
            <a:pPr lvl="0"/>
            <a:r>
              <a:rPr lang="en-GB" sz="1200" kern="1200" dirty="0">
                <a:solidFill>
                  <a:schemeClr val="tx1"/>
                </a:solidFill>
                <a:effectLst/>
                <a:latin typeface="+mn-lt"/>
                <a:ea typeface="+mn-ea"/>
                <a:cs typeface="+mn-cs"/>
              </a:rPr>
              <a:t>Explore advice on the Brook website </a:t>
            </a:r>
            <a:r>
              <a:rPr lang="en-GB" sz="1200" u="sng" kern="1200" dirty="0">
                <a:solidFill>
                  <a:schemeClr val="tx1"/>
                </a:solidFill>
                <a:effectLst/>
                <a:latin typeface="+mn-lt"/>
                <a:ea typeface="+mn-ea"/>
                <a:cs typeface="+mn-cs"/>
                <a:hlinkClick r:id="rId4"/>
              </a:rPr>
              <a:t>www.brook.org.uk</a:t>
            </a:r>
            <a:r>
              <a:rPr lang="en-GB" sz="1200" kern="1200" dirty="0">
                <a:solidFill>
                  <a:schemeClr val="tx1"/>
                </a:solidFill>
                <a:effectLst/>
                <a:latin typeface="+mn-lt"/>
                <a:ea typeface="+mn-ea"/>
                <a:cs typeface="+mn-cs"/>
              </a:rPr>
              <a:t> </a:t>
            </a:r>
          </a:p>
          <a:p>
            <a:endParaRPr lang="en-GB" i="1" dirty="0"/>
          </a:p>
        </p:txBody>
      </p:sp>
      <p:sp>
        <p:nvSpPr>
          <p:cNvPr id="4" name="Slide Number Placeholder 3"/>
          <p:cNvSpPr>
            <a:spLocks noGrp="1"/>
          </p:cNvSpPr>
          <p:nvPr>
            <p:ph type="sldNum" sz="quarter" idx="10"/>
          </p:nvPr>
        </p:nvSpPr>
        <p:spPr/>
        <p:txBody>
          <a:bodyPr/>
          <a:lstStyle/>
          <a:p>
            <a:fld id="{567DB251-18AC-41D5-959F-F289AB917537}" type="slidenum">
              <a:rPr lang="en-GB" smtClean="0"/>
              <a:t>8</a:t>
            </a:fld>
            <a:endParaRPr lang="en-GB"/>
          </a:p>
        </p:txBody>
      </p:sp>
    </p:spTree>
    <p:extLst>
      <p:ext uri="{BB962C8B-B14F-4D97-AF65-F5344CB8AC3E}">
        <p14:creationId xmlns:p14="http://schemas.microsoft.com/office/powerpoint/2010/main" val="223448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mn-lt"/>
                <a:ea typeface="+mn-ea"/>
                <a:cs typeface="+mn-cs"/>
              </a:rPr>
              <a:t>Teacher Notes – Extension activities</a:t>
            </a:r>
            <a:endParaRPr kumimoji="0" lang="en-GB" sz="1200" b="0" i="1" u="none" strike="noStrike" kern="1200" cap="none" spc="0" normalizeH="0" baseline="0" noProof="0" dirty="0">
              <a:ln>
                <a:noFill/>
              </a:ln>
              <a:solidFill>
                <a:prstClr val="black"/>
              </a:solidFill>
              <a:effectLst/>
              <a:uLnTx/>
              <a:uFillTx/>
              <a:latin typeface="+mn-lt"/>
              <a:ea typeface="+mn-ea"/>
              <a:cs typeface="+mn-cs"/>
            </a:endParaRPr>
          </a:p>
          <a:p>
            <a:r>
              <a:rPr lang="en-GB" sz="1200" b="1" kern="1200" dirty="0">
                <a:solidFill>
                  <a:schemeClr val="tx1"/>
                </a:solidFill>
                <a:effectLst/>
                <a:latin typeface="+mn-lt"/>
                <a:ea typeface="+mn-ea"/>
                <a:cs typeface="+mn-cs"/>
              </a:rPr>
              <a:t>Traffic lights </a:t>
            </a:r>
            <a:r>
              <a:rPr lang="en-GB" sz="1200" kern="1200" dirty="0">
                <a:solidFill>
                  <a:schemeClr val="tx1"/>
                </a:solidFill>
                <a:effectLst/>
                <a:latin typeface="+mn-lt"/>
                <a:ea typeface="+mn-ea"/>
                <a:cs typeface="+mn-cs"/>
              </a:rPr>
              <a:t>Ask students to create ‘traffic light’ posters, with their own examples of situations where consent is enthusiastic and clearly communicated (green), consent is possible but uncertain and needs more communication to check (amber) and lack of consent (red).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Screwball!</a:t>
            </a:r>
          </a:p>
          <a:p>
            <a:r>
              <a:rPr lang="en-GB" sz="1200" kern="1200" dirty="0">
                <a:solidFill>
                  <a:schemeClr val="tx1"/>
                </a:solidFill>
                <a:effectLst/>
                <a:latin typeface="+mn-lt"/>
                <a:ea typeface="+mn-ea"/>
                <a:cs typeface="+mn-cs"/>
              </a:rPr>
              <a:t>As a class, watch the film </a:t>
            </a:r>
            <a:r>
              <a:rPr lang="en-GB" sz="1200" u="sng" kern="1200" dirty="0">
                <a:solidFill>
                  <a:schemeClr val="tx1"/>
                </a:solidFill>
                <a:effectLst/>
                <a:latin typeface="+mn-lt"/>
                <a:ea typeface="+mn-ea"/>
                <a:cs typeface="+mn-cs"/>
                <a:hlinkClick r:id="rId3"/>
              </a:rPr>
              <a:t>Screwball</a:t>
            </a:r>
            <a:r>
              <a:rPr lang="en-GB" sz="1200" kern="1200" dirty="0">
                <a:solidFill>
                  <a:schemeClr val="tx1"/>
                </a:solidFill>
                <a:effectLst/>
                <a:latin typeface="+mn-lt"/>
                <a:ea typeface="+mn-ea"/>
                <a:cs typeface="+mn-cs"/>
              </a:rPr>
              <a:t> on TrueTube [www.truetube.co.uk/film/screwball] and ask students to identify key learning from this film about consent. This might include some of the following key points: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Start of the film – clear enthusiastic consent demonstrated from both young people (e.g. laughing, kissing, eye contact, enthusiasm)</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Conversations about how it feels – e.g. ‘that’s too hard’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Conversations about asking questions/talking during sex</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Assumptions both characters are bringing to the relationship from pornography (e.g. noises, what it’s supposed to feel like)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Taking a picture/sending ‘updates’ to friends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Opening up about how they feel, the pressure they feel, etc.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Being able to talk about sex together</a:t>
            </a: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9</a:t>
            </a:fld>
            <a:endParaRPr lang="en-GB"/>
          </a:p>
        </p:txBody>
      </p:sp>
    </p:spTree>
    <p:extLst>
      <p:ext uri="{BB962C8B-B14F-4D97-AF65-F5344CB8AC3E}">
        <p14:creationId xmlns:p14="http://schemas.microsoft.com/office/powerpoint/2010/main" val="40481242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png"/><Relationship Id="rId2" Type="http://schemas.openxmlformats.org/officeDocument/2006/relationships/diagramData" Target="../diagrams/data3.xml"/><Relationship Id="rId1" Type="http://schemas.openxmlformats.org/officeDocument/2006/relationships/slideMaster" Target="../slideMasters/slideMaster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General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5C4F48-6F8A-4E0B-8F45-7470A5EB86D5}"/>
              </a:ext>
            </a:extLst>
          </p:cNvPr>
          <p:cNvSpPr txBox="1"/>
          <p:nvPr userDrawn="1"/>
        </p:nvSpPr>
        <p:spPr>
          <a:xfrm>
            <a:off x="3455377" y="399393"/>
            <a:ext cx="8610499" cy="707886"/>
          </a:xfrm>
          <a:prstGeom prst="rect">
            <a:avLst/>
          </a:prstGeom>
          <a:noFill/>
        </p:spPr>
        <p:txBody>
          <a:bodyPr wrap="square" rtlCol="0">
            <a:spAutoFit/>
          </a:bodyPr>
          <a:lstStyle/>
          <a:p>
            <a:pPr algn="r"/>
            <a:r>
              <a:rPr lang="en-GB" sz="4000" b="1" dirty="0">
                <a:solidFill>
                  <a:schemeClr val="tx1"/>
                </a:solidFill>
              </a:rPr>
              <a:t>Shuttleworth lesson non-negotiables</a:t>
            </a:r>
          </a:p>
        </p:txBody>
      </p:sp>
      <p:graphicFrame>
        <p:nvGraphicFramePr>
          <p:cNvPr id="4" name="Table 3">
            <a:extLst>
              <a:ext uri="{FF2B5EF4-FFF2-40B4-BE49-F238E27FC236}">
                <a16:creationId xmlns:a16="http://schemas.microsoft.com/office/drawing/2014/main" id="{93613A43-FDE8-F474-0BCD-59900C29FC20}"/>
              </a:ext>
            </a:extLst>
          </p:cNvPr>
          <p:cNvGraphicFramePr>
            <a:graphicFrameLocks noGrp="1"/>
          </p:cNvGraphicFramePr>
          <p:nvPr userDrawn="1"/>
        </p:nvGraphicFramePr>
        <p:xfrm>
          <a:off x="394188" y="2770836"/>
          <a:ext cx="11403624" cy="3601720"/>
        </p:xfrm>
        <a:graphic>
          <a:graphicData uri="http://schemas.openxmlformats.org/drawingml/2006/table">
            <a:tbl>
              <a:tblPr firstRow="1" bandRow="1">
                <a:tableStyleId>{5940675A-B579-460E-94D1-54222C63F5DA}</a:tableStyleId>
              </a:tblPr>
              <a:tblGrid>
                <a:gridCol w="1434612">
                  <a:extLst>
                    <a:ext uri="{9D8B030D-6E8A-4147-A177-3AD203B41FA5}">
                      <a16:colId xmlns:a16="http://schemas.microsoft.com/office/drawing/2014/main" val="2613390282"/>
                    </a:ext>
                  </a:extLst>
                </a:gridCol>
                <a:gridCol w="9969012">
                  <a:extLst>
                    <a:ext uri="{9D8B030D-6E8A-4147-A177-3AD203B41FA5}">
                      <a16:colId xmlns:a16="http://schemas.microsoft.com/office/drawing/2014/main" val="1734434694"/>
                    </a:ext>
                  </a:extLst>
                </a:gridCol>
              </a:tblGrid>
              <a:tr h="207487">
                <a:tc>
                  <a:txBody>
                    <a:bodyPr/>
                    <a:lstStyle/>
                    <a:p>
                      <a:pPr algn="ctr"/>
                      <a:r>
                        <a:rPr lang="en-GB" sz="1400" b="1" dirty="0"/>
                        <a:t>Slide</a:t>
                      </a:r>
                    </a:p>
                  </a:txBody>
                  <a:tcPr anchor="ctr">
                    <a:solidFill>
                      <a:srgbClr val="DFA425"/>
                    </a:solidFill>
                  </a:tcPr>
                </a:tc>
                <a:tc>
                  <a:txBody>
                    <a:bodyPr/>
                    <a:lstStyle/>
                    <a:p>
                      <a:pPr algn="ctr"/>
                      <a:r>
                        <a:rPr lang="en-GB" sz="1400" b="1" dirty="0"/>
                        <a:t>Notes</a:t>
                      </a:r>
                    </a:p>
                  </a:txBody>
                  <a:tcPr anchor="ctr">
                    <a:solidFill>
                      <a:srgbClr val="DFA425"/>
                    </a:solidFill>
                  </a:tcPr>
                </a:tc>
                <a:extLst>
                  <a:ext uri="{0D108BD9-81ED-4DB2-BD59-A6C34878D82A}">
                    <a16:rowId xmlns:a16="http://schemas.microsoft.com/office/drawing/2014/main" val="2178125906"/>
                  </a:ext>
                </a:extLst>
              </a:tr>
              <a:tr h="370840">
                <a:tc>
                  <a:txBody>
                    <a:bodyPr/>
                    <a:lstStyle/>
                    <a:p>
                      <a:pPr algn="ctr"/>
                      <a:r>
                        <a:rPr lang="en-GB" sz="1100" b="1" dirty="0">
                          <a:solidFill>
                            <a:srgbClr val="E00931"/>
                          </a:solidFill>
                        </a:rPr>
                        <a:t>Do Now</a:t>
                      </a:r>
                    </a:p>
                  </a:txBody>
                  <a:tcPr anchor="ctr"/>
                </a:tc>
                <a:tc>
                  <a:txBody>
                    <a:bodyPr/>
                    <a:lstStyle/>
                    <a:p>
                      <a:pPr lvl="0"/>
                      <a:r>
                        <a:rPr lang="en-GB" sz="1000" kern="1200" dirty="0">
                          <a:solidFill>
                            <a:schemeClr val="tx1"/>
                          </a:solidFill>
                          <a:effectLst/>
                          <a:latin typeface="+mn-lt"/>
                          <a:ea typeface="+mn-ea"/>
                          <a:cs typeface="+mn-cs"/>
                        </a:rPr>
                        <a:t>1. The Do Now should be on the board or printed so students get started immediately upon entry and this becomes habit.</a:t>
                      </a:r>
                    </a:p>
                    <a:p>
                      <a:pPr lvl="0"/>
                      <a:r>
                        <a:rPr lang="en-GB" sz="1000" kern="1200" dirty="0">
                          <a:solidFill>
                            <a:schemeClr val="tx1"/>
                          </a:solidFill>
                          <a:effectLst/>
                          <a:latin typeface="+mn-lt"/>
                          <a:ea typeface="+mn-ea"/>
                          <a:cs typeface="+mn-cs"/>
                        </a:rPr>
                        <a:t>2. Students should be able to complete the Do Now with minimal direction from the teacher.</a:t>
                      </a:r>
                    </a:p>
                    <a:p>
                      <a:pPr lvl="0"/>
                      <a:r>
                        <a:rPr lang="en-GB" sz="1000" kern="1200" dirty="0">
                          <a:solidFill>
                            <a:schemeClr val="tx1"/>
                          </a:solidFill>
                          <a:effectLst/>
                          <a:latin typeface="+mn-lt"/>
                          <a:ea typeface="+mn-ea"/>
                          <a:cs typeface="+mn-cs"/>
                        </a:rPr>
                        <a:t>3. The activity should take three to five minutes to complete and should require putting a pen/pencil to paper</a:t>
                      </a:r>
                      <a:r>
                        <a:rPr lang="en-GB" sz="1000" kern="1200">
                          <a:solidFill>
                            <a:schemeClr val="tx1"/>
                          </a:solidFill>
                          <a:effectLst/>
                          <a:latin typeface="+mn-lt"/>
                          <a:ea typeface="+mn-ea"/>
                          <a:cs typeface="+mn-cs"/>
                        </a:rPr>
                        <a:t>/whiteboard. </a:t>
                      </a:r>
                      <a:r>
                        <a:rPr lang="en-GB" sz="1000" kern="1200" dirty="0">
                          <a:solidFill>
                            <a:schemeClr val="tx1"/>
                          </a:solidFill>
                          <a:effectLst/>
                          <a:latin typeface="+mn-lt"/>
                          <a:ea typeface="+mn-ea"/>
                          <a:cs typeface="+mn-cs"/>
                        </a:rPr>
                        <a:t>This not only makes it more rigorous and more engaging, but it allows you to better hold students to account for doing it.</a:t>
                      </a:r>
                    </a:p>
                    <a:p>
                      <a:r>
                        <a:rPr lang="en-GB" sz="1000" kern="1200" dirty="0">
                          <a:solidFill>
                            <a:schemeClr val="tx1"/>
                          </a:solidFill>
                          <a:effectLst/>
                          <a:latin typeface="+mn-lt"/>
                          <a:ea typeface="+mn-ea"/>
                          <a:cs typeface="+mn-cs"/>
                        </a:rPr>
                        <a:t>4. The activity should be based upon interleaved retrieval practice. Best practice guidance is that approximately 20% of the questions should be focused on learning that is more recent. </a:t>
                      </a:r>
                      <a:endParaRPr lang="en-GB" sz="700" dirty="0"/>
                    </a:p>
                  </a:txBody>
                  <a:tcPr anchor="ctr"/>
                </a:tc>
                <a:extLst>
                  <a:ext uri="{0D108BD9-81ED-4DB2-BD59-A6C34878D82A}">
                    <a16:rowId xmlns:a16="http://schemas.microsoft.com/office/drawing/2014/main" val="1733853626"/>
                  </a:ext>
                </a:extLst>
              </a:tr>
              <a:tr h="370840">
                <a:tc>
                  <a:txBody>
                    <a:bodyPr/>
                    <a:lstStyle/>
                    <a:p>
                      <a:pPr algn="ctr"/>
                      <a:r>
                        <a:rPr lang="en-GB" sz="1100" b="1" dirty="0">
                          <a:solidFill>
                            <a:srgbClr val="E00931"/>
                          </a:solidFill>
                        </a:rPr>
                        <a:t>Our values</a:t>
                      </a:r>
                    </a:p>
                  </a:txBody>
                  <a:tcPr anchor="ctr"/>
                </a:tc>
                <a:tc>
                  <a:txBody>
                    <a:bodyPr/>
                    <a:lstStyle/>
                    <a:p>
                      <a:r>
                        <a:rPr lang="en-GB" sz="1000" dirty="0"/>
                        <a:t>This slide is shown at the start of each lesson and is a reminder to students of the expectations set in the school.</a:t>
                      </a:r>
                    </a:p>
                  </a:txBody>
                  <a:tcPr anchor="ctr"/>
                </a:tc>
                <a:extLst>
                  <a:ext uri="{0D108BD9-81ED-4DB2-BD59-A6C34878D82A}">
                    <a16:rowId xmlns:a16="http://schemas.microsoft.com/office/drawing/2014/main" val="2739829394"/>
                  </a:ext>
                </a:extLst>
              </a:tr>
              <a:tr h="370840">
                <a:tc>
                  <a:txBody>
                    <a:bodyPr/>
                    <a:lstStyle/>
                    <a:p>
                      <a:pPr algn="ctr"/>
                      <a:r>
                        <a:rPr lang="en-GB" sz="1100" b="1" dirty="0">
                          <a:solidFill>
                            <a:srgbClr val="E00931"/>
                          </a:solidFill>
                        </a:rPr>
                        <a:t>Know more, remember more</a:t>
                      </a:r>
                    </a:p>
                  </a:txBody>
                  <a:tcPr anchor="ctr"/>
                </a:tc>
                <a:tc>
                  <a:txBody>
                    <a:bodyPr/>
                    <a:lstStyle/>
                    <a:p>
                      <a:r>
                        <a:rPr lang="en-GB" sz="1000" dirty="0"/>
                        <a:t>The “Know more, Remember more” part of this slide (the arrows) needs to be talked through so students know the sequence of their learning.</a:t>
                      </a:r>
                    </a:p>
                    <a:p>
                      <a:r>
                        <a:rPr lang="en-GB" sz="1000" dirty="0"/>
                        <a:t>Outcomes are now referred to as “knowing” and “applying” across all lessons to increase consistency of language and student understanding of the learning.</a:t>
                      </a:r>
                    </a:p>
                  </a:txBody>
                  <a:tcPr anchor="ctr"/>
                </a:tc>
                <a:extLst>
                  <a:ext uri="{0D108BD9-81ED-4DB2-BD59-A6C34878D82A}">
                    <a16:rowId xmlns:a16="http://schemas.microsoft.com/office/drawing/2014/main" val="3940894786"/>
                  </a:ext>
                </a:extLst>
              </a:tr>
              <a:tr h="370840">
                <a:tc>
                  <a:txBody>
                    <a:bodyPr/>
                    <a:lstStyle/>
                    <a:p>
                      <a:pPr algn="ctr"/>
                      <a:r>
                        <a:rPr lang="en-GB" sz="1100" b="1" dirty="0">
                          <a:solidFill>
                            <a:srgbClr val="E00931"/>
                          </a:solidFill>
                        </a:rPr>
                        <a:t>Vocabulary</a:t>
                      </a:r>
                    </a:p>
                  </a:txBody>
                  <a:tcPr anchor="ctr"/>
                </a:tc>
                <a:tc>
                  <a:txBody>
                    <a:bodyPr/>
                    <a:lstStyle/>
                    <a:p>
                      <a:r>
                        <a:rPr lang="en-GB" sz="1000" dirty="0"/>
                        <a:t>Teachers should; Read the word aloud and clearly. Use “I say, you say” to ensure correct pronunciation, show and read the definition, adding any additional context as necessary.</a:t>
                      </a:r>
                    </a:p>
                    <a:p>
                      <a:r>
                        <a:rPr lang="en-GB" sz="1000" dirty="0"/>
                        <a:t>Teachers should then show the MCQs and have students give the most appropriate answers. The word chosen should be a word that has duel meaning if possible. </a:t>
                      </a:r>
                    </a:p>
                  </a:txBody>
                  <a:tcPr anchor="ctr"/>
                </a:tc>
                <a:extLst>
                  <a:ext uri="{0D108BD9-81ED-4DB2-BD59-A6C34878D82A}">
                    <a16:rowId xmlns:a16="http://schemas.microsoft.com/office/drawing/2014/main" val="1404510187"/>
                  </a:ext>
                </a:extLst>
              </a:tr>
              <a:tr h="370840">
                <a:tc>
                  <a:txBody>
                    <a:bodyPr/>
                    <a:lstStyle/>
                    <a:p>
                      <a:pPr algn="ctr"/>
                      <a:r>
                        <a:rPr lang="en-GB" sz="1100" b="1" dirty="0">
                          <a:solidFill>
                            <a:srgbClr val="E00931"/>
                          </a:solidFill>
                        </a:rPr>
                        <a:t>Main lesson information</a:t>
                      </a:r>
                    </a:p>
                  </a:txBody>
                  <a:tcPr anchor="ctr"/>
                </a:tc>
                <a:tc>
                  <a:txBody>
                    <a:bodyPr/>
                    <a:lstStyle/>
                    <a:p>
                      <a:r>
                        <a:rPr lang="en-GB" sz="1000" dirty="0"/>
                        <a:t>This is the main part of the lesson and should include; teacher exposition of the learning, checks for understanding, effective questioning, and give the students the knowledge and understanding they need to complete the independent task later in the lesson.</a:t>
                      </a:r>
                    </a:p>
                  </a:txBody>
                  <a:tcPr anchor="ctr"/>
                </a:tc>
                <a:extLst>
                  <a:ext uri="{0D108BD9-81ED-4DB2-BD59-A6C34878D82A}">
                    <a16:rowId xmlns:a16="http://schemas.microsoft.com/office/drawing/2014/main" val="3894455101"/>
                  </a:ext>
                </a:extLst>
              </a:tr>
              <a:tr h="370840">
                <a:tc>
                  <a:txBody>
                    <a:bodyPr/>
                    <a:lstStyle/>
                    <a:p>
                      <a:pPr algn="ctr"/>
                      <a:r>
                        <a:rPr lang="en-GB" sz="1100" b="1" dirty="0">
                          <a:solidFill>
                            <a:srgbClr val="E00931"/>
                          </a:solidFill>
                        </a:rPr>
                        <a:t>Independent task</a:t>
                      </a:r>
                    </a:p>
                  </a:txBody>
                  <a:tcPr anchor="ctr"/>
                </a:tc>
                <a:tc>
                  <a:txBody>
                    <a:bodyPr/>
                    <a:lstStyle/>
                    <a:p>
                      <a:r>
                        <a:rPr lang="en-GB" sz="1000" dirty="0"/>
                        <a:t>This is where the knowledge from the lesson is applied. Students should work independently after modelling through “I do, We do, You do”. This is the part of the lesson where peer assessment or teacher assessment of the work will take place.</a:t>
                      </a:r>
                    </a:p>
                  </a:txBody>
                  <a:tcPr anchor="ctr"/>
                </a:tc>
                <a:extLst>
                  <a:ext uri="{0D108BD9-81ED-4DB2-BD59-A6C34878D82A}">
                    <a16:rowId xmlns:a16="http://schemas.microsoft.com/office/drawing/2014/main" val="1924311406"/>
                  </a:ext>
                </a:extLst>
              </a:tr>
              <a:tr h="370840">
                <a:tc>
                  <a:txBody>
                    <a:bodyPr/>
                    <a:lstStyle/>
                    <a:p>
                      <a:pPr algn="ctr"/>
                      <a:r>
                        <a:rPr lang="en-GB" sz="1100" b="1" dirty="0">
                          <a:solidFill>
                            <a:srgbClr val="E00931"/>
                          </a:solidFill>
                        </a:rPr>
                        <a:t>Final check for understanding</a:t>
                      </a:r>
                    </a:p>
                  </a:txBody>
                  <a:tcPr anchor="ctr"/>
                </a:tc>
                <a:tc>
                  <a:txBody>
                    <a:bodyPr/>
                    <a:lstStyle/>
                    <a:p>
                      <a:r>
                        <a:rPr lang="en-GB" sz="1000" dirty="0"/>
                        <a:t>At the end of each lesson a final check for understanding should be completed. This should be quick questions (MCQ or short answers) that show students have understood what they have learnt. Teachers can use this as a diagnostic to inform their planning for future Do Now tasks.</a:t>
                      </a:r>
                    </a:p>
                  </a:txBody>
                  <a:tcPr anchor="ctr"/>
                </a:tc>
                <a:extLst>
                  <a:ext uri="{0D108BD9-81ED-4DB2-BD59-A6C34878D82A}">
                    <a16:rowId xmlns:a16="http://schemas.microsoft.com/office/drawing/2014/main" val="1590281177"/>
                  </a:ext>
                </a:extLst>
              </a:tr>
            </a:tbl>
          </a:graphicData>
        </a:graphic>
      </p:graphicFrame>
      <p:graphicFrame>
        <p:nvGraphicFramePr>
          <p:cNvPr id="5" name="Diagram 4">
            <a:extLst>
              <a:ext uri="{FF2B5EF4-FFF2-40B4-BE49-F238E27FC236}">
                <a16:creationId xmlns:a16="http://schemas.microsoft.com/office/drawing/2014/main" id="{426D66F2-44B6-01FB-219B-70039AE0BDBA}"/>
              </a:ext>
            </a:extLst>
          </p:cNvPr>
          <p:cNvGraphicFramePr/>
          <p:nvPr userDrawn="1"/>
        </p:nvGraphicFramePr>
        <p:xfrm>
          <a:off x="394188" y="1230014"/>
          <a:ext cx="11403624" cy="13660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3878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 4W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106E79-37B6-8CE7-717F-1F4580BD9949}"/>
              </a:ext>
            </a:extLst>
          </p:cNvPr>
          <p:cNvPicPr>
            <a:picLocks noChangeAspect="1"/>
          </p:cNvPicPr>
          <p:nvPr userDrawn="1"/>
        </p:nvPicPr>
        <p:blipFill>
          <a:blip r:embed="rId2"/>
          <a:stretch>
            <a:fillRect/>
          </a:stretch>
        </p:blipFill>
        <p:spPr>
          <a:xfrm>
            <a:off x="2209800" y="677935"/>
            <a:ext cx="7772400" cy="5807852"/>
          </a:xfrm>
          <a:prstGeom prst="rect">
            <a:avLst/>
          </a:prstGeom>
        </p:spPr>
      </p:pic>
      <p:sp>
        <p:nvSpPr>
          <p:cNvPr id="3" name="TextBox 2">
            <a:extLst>
              <a:ext uri="{FF2B5EF4-FFF2-40B4-BE49-F238E27FC236}">
                <a16:creationId xmlns:a16="http://schemas.microsoft.com/office/drawing/2014/main" id="{875EE78D-63E5-9033-B8FB-E064E89FB57E}"/>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Our values</a:t>
            </a:r>
          </a:p>
        </p:txBody>
      </p:sp>
    </p:spTree>
    <p:extLst>
      <p:ext uri="{BB962C8B-B14F-4D97-AF65-F5344CB8AC3E}">
        <p14:creationId xmlns:p14="http://schemas.microsoft.com/office/powerpoint/2010/main" val="3683407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Do Now</a:t>
            </a:r>
          </a:p>
        </p:txBody>
      </p:sp>
    </p:spTree>
    <p:extLst>
      <p:ext uri="{BB962C8B-B14F-4D97-AF65-F5344CB8AC3E}">
        <p14:creationId xmlns:p14="http://schemas.microsoft.com/office/powerpoint/2010/main" val="2680744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bjective 1">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51914" y="2490887"/>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498096" y="2982066"/>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498097"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61650"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9486900" y="5868605"/>
            <a:ext cx="2705100" cy="437056"/>
          </a:xfrm>
          <a:prstGeom prst="rect">
            <a:avLst/>
          </a:prstGeom>
          <a:ln>
            <a:noFill/>
          </a:ln>
          <a:extLst>
            <a:ext uri="{53640926-AAD7-44D8-BBD7-CCE9431645EC}">
              <a14:shadowObscured xmlns:a14="http://schemas.microsoft.com/office/drawing/2010/main"/>
            </a:ext>
          </a:extLst>
        </p:spPr>
      </p:pic>
      <p:graphicFrame>
        <p:nvGraphicFramePr>
          <p:cNvPr id="3" name="Table 2">
            <a:extLst>
              <a:ext uri="{FF2B5EF4-FFF2-40B4-BE49-F238E27FC236}">
                <a16:creationId xmlns:a16="http://schemas.microsoft.com/office/drawing/2014/main" id="{D74C111B-ED09-4CD0-924A-589EDBEB67DF}"/>
              </a:ext>
            </a:extLst>
          </p:cNvPr>
          <p:cNvGraphicFramePr>
            <a:graphicFrameLocks noGrp="1"/>
          </p:cNvGraphicFramePr>
          <p:nvPr userDrawn="1"/>
        </p:nvGraphicFramePr>
        <p:xfrm>
          <a:off x="451914" y="5897192"/>
          <a:ext cx="8857132" cy="816938"/>
        </p:xfrm>
        <a:graphic>
          <a:graphicData uri="http://schemas.openxmlformats.org/drawingml/2006/table">
            <a:tbl>
              <a:tblPr firstRow="1" bandRow="1">
                <a:tableStyleId>{5940675A-B579-460E-94D1-54222C63F5DA}</a:tableStyleId>
              </a:tblPr>
              <a:tblGrid>
                <a:gridCol w="2283859">
                  <a:extLst>
                    <a:ext uri="{9D8B030D-6E8A-4147-A177-3AD203B41FA5}">
                      <a16:colId xmlns:a16="http://schemas.microsoft.com/office/drawing/2014/main" val="2548017557"/>
                    </a:ext>
                  </a:extLst>
                </a:gridCol>
                <a:gridCol w="6573273">
                  <a:extLst>
                    <a:ext uri="{9D8B030D-6E8A-4147-A177-3AD203B41FA5}">
                      <a16:colId xmlns:a16="http://schemas.microsoft.com/office/drawing/2014/main" val="2921392234"/>
                    </a:ext>
                  </a:extLst>
                </a:gridCol>
              </a:tblGrid>
              <a:tr h="816938">
                <a:tc>
                  <a:txBody>
                    <a:bodyPr/>
                    <a:lstStyle/>
                    <a:p>
                      <a:pPr algn="ctr"/>
                      <a:r>
                        <a:rPr lang="en-GB" sz="2400" dirty="0"/>
                        <a:t>Key Vocabulary</a:t>
                      </a:r>
                    </a:p>
                  </a:txBody>
                  <a:tcPr anchor="ctr">
                    <a:solidFill>
                      <a:srgbClr val="DFA425"/>
                    </a:solidFill>
                  </a:tcPr>
                </a:tc>
                <a:tc>
                  <a:txBody>
                    <a:bodyPr/>
                    <a:lstStyle/>
                    <a:p>
                      <a:endParaRPr lang="en-GB" dirty="0"/>
                    </a:p>
                  </a:txBody>
                  <a:tcPr/>
                </a:tc>
                <a:extLst>
                  <a:ext uri="{0D108BD9-81ED-4DB2-BD59-A6C34878D82A}">
                    <a16:rowId xmlns:a16="http://schemas.microsoft.com/office/drawing/2014/main" val="2084205531"/>
                  </a:ext>
                </a:extLst>
              </a:tr>
            </a:tbl>
          </a:graphicData>
        </a:graphic>
      </p:graphicFrame>
      <p:sp>
        <p:nvSpPr>
          <p:cNvPr id="14" name="Text Placeholder 8">
            <a:extLst>
              <a:ext uri="{FF2B5EF4-FFF2-40B4-BE49-F238E27FC236}">
                <a16:creationId xmlns:a16="http://schemas.microsoft.com/office/drawing/2014/main" id="{03338BE5-AE63-4226-A12E-56AAD9B617A7}"/>
              </a:ext>
            </a:extLst>
          </p:cNvPr>
          <p:cNvSpPr>
            <a:spLocks noGrp="1"/>
          </p:cNvSpPr>
          <p:nvPr>
            <p:ph type="body" sz="quarter" idx="19" hasCustomPrompt="1"/>
          </p:nvPr>
        </p:nvSpPr>
        <p:spPr>
          <a:xfrm>
            <a:off x="2826559" y="5924305"/>
            <a:ext cx="6425596" cy="713525"/>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List any key vocabulary for the lesson here.</a:t>
            </a:r>
          </a:p>
        </p:txBody>
      </p:sp>
    </p:spTree>
    <p:extLst>
      <p:ext uri="{BB962C8B-B14F-4D97-AF65-F5344CB8AC3E}">
        <p14:creationId xmlns:p14="http://schemas.microsoft.com/office/powerpoint/2010/main" val="2573136232"/>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 2">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89090" y="2843900"/>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535272" y="3335079"/>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535273"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98826"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4673111" y="6241555"/>
            <a:ext cx="2845777" cy="4597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89830342"/>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cabulary Slide">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7FE914-DE2D-5F2C-728D-A40F1190A697}"/>
              </a:ext>
            </a:extLst>
          </p:cNvPr>
          <p:cNvGraphicFramePr>
            <a:graphicFrameLocks noGrp="1"/>
          </p:cNvGraphicFramePr>
          <p:nvPr userDrawn="1"/>
        </p:nvGraphicFramePr>
        <p:xfrm>
          <a:off x="563655" y="1755423"/>
          <a:ext cx="11175917" cy="933133"/>
        </p:xfrm>
        <a:graphic>
          <a:graphicData uri="http://schemas.openxmlformats.org/drawingml/2006/table">
            <a:tbl>
              <a:tblPr firstRow="1" firstCol="1" bandRow="1"/>
              <a:tblGrid>
                <a:gridCol w="3103295">
                  <a:extLst>
                    <a:ext uri="{9D8B030D-6E8A-4147-A177-3AD203B41FA5}">
                      <a16:colId xmlns:a16="http://schemas.microsoft.com/office/drawing/2014/main" val="824665399"/>
                    </a:ext>
                  </a:extLst>
                </a:gridCol>
                <a:gridCol w="8072622">
                  <a:extLst>
                    <a:ext uri="{9D8B030D-6E8A-4147-A177-3AD203B41FA5}">
                      <a16:colId xmlns:a16="http://schemas.microsoft.com/office/drawing/2014/main" val="2599913486"/>
                    </a:ext>
                  </a:extLst>
                </a:gridCol>
              </a:tblGrid>
              <a:tr h="933133">
                <a:tc>
                  <a:txBody>
                    <a:bodyPr/>
                    <a:lstStyle/>
                    <a:p>
                      <a:endParaRPr lang="en-GB" sz="3200" dirty="0">
                        <a:effectLst/>
                        <a:latin typeface="+mj-lt"/>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3600" kern="1200" dirty="0">
                        <a:solidFill>
                          <a:srgbClr val="000000"/>
                        </a:solidFill>
                        <a:effectLst/>
                        <a:latin typeface="+mj-lt"/>
                        <a:ea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4375668"/>
                  </a:ext>
                </a:extLst>
              </a:tr>
            </a:tbl>
          </a:graphicData>
        </a:graphic>
      </p:graphicFrame>
      <p:graphicFrame>
        <p:nvGraphicFramePr>
          <p:cNvPr id="4" name="Table 3">
            <a:extLst>
              <a:ext uri="{FF2B5EF4-FFF2-40B4-BE49-F238E27FC236}">
                <a16:creationId xmlns:a16="http://schemas.microsoft.com/office/drawing/2014/main" id="{1B2AA7E9-2CA2-B5CA-97C6-9840506758DC}"/>
              </a:ext>
            </a:extLst>
          </p:cNvPr>
          <p:cNvGraphicFramePr>
            <a:graphicFrameLocks noGrp="1"/>
          </p:cNvGraphicFramePr>
          <p:nvPr userDrawn="1"/>
        </p:nvGraphicFramePr>
        <p:xfrm>
          <a:off x="563655" y="3009928"/>
          <a:ext cx="11175916" cy="3322907"/>
        </p:xfrm>
        <a:graphic>
          <a:graphicData uri="http://schemas.openxmlformats.org/drawingml/2006/table">
            <a:tbl>
              <a:tblPr firstRow="1" firstCol="1" bandRow="1"/>
              <a:tblGrid>
                <a:gridCol w="11175916">
                  <a:extLst>
                    <a:ext uri="{9D8B030D-6E8A-4147-A177-3AD203B41FA5}">
                      <a16:colId xmlns:a16="http://schemas.microsoft.com/office/drawing/2014/main" val="824665399"/>
                    </a:ext>
                  </a:extLst>
                </a:gridCol>
              </a:tblGrid>
              <a:tr h="406762">
                <a:tc>
                  <a:txBody>
                    <a:bodyPr/>
                    <a:lstStyle/>
                    <a:p>
                      <a:pPr marL="22225">
                        <a:spcAft>
                          <a:spcPts val="0"/>
                        </a:spcAft>
                      </a:pPr>
                      <a:r>
                        <a:rPr lang="en-GB" sz="2800" dirty="0">
                          <a:effectLst/>
                          <a:latin typeface="Calibri Light" panose="020F0302020204030204" pitchFamily="34" charset="0"/>
                          <a:ea typeface="Arial" panose="020B0604020202020204" pitchFamily="34" charset="0"/>
                          <a:cs typeface="Calibri Light" panose="020F0302020204030204" pitchFamily="34" charset="0"/>
                        </a:rPr>
                        <a:t>Which is the correct use of the word?</a:t>
                      </a:r>
                      <a:endParaRPr lang="en-GB" sz="2800" baseline="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84375668"/>
                  </a:ext>
                </a:extLst>
              </a:tr>
              <a:tr h="2896187">
                <a:tc>
                  <a:txBody>
                    <a:bodyPr/>
                    <a:lstStyle/>
                    <a:p>
                      <a:pPr marL="479425"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lang="en-GB" sz="280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7977533"/>
                  </a:ext>
                </a:extLst>
              </a:tr>
            </a:tbl>
          </a:graphicData>
        </a:graphic>
      </p:graphicFrame>
      <p:sp>
        <p:nvSpPr>
          <p:cNvPr id="7" name="Text Placeholder 8">
            <a:extLst>
              <a:ext uri="{FF2B5EF4-FFF2-40B4-BE49-F238E27FC236}">
                <a16:creationId xmlns:a16="http://schemas.microsoft.com/office/drawing/2014/main" id="{F9C0E243-AB2A-3FB7-25BA-92C7062C6A71}"/>
              </a:ext>
            </a:extLst>
          </p:cNvPr>
          <p:cNvSpPr>
            <a:spLocks noGrp="1"/>
          </p:cNvSpPr>
          <p:nvPr>
            <p:ph type="body" sz="quarter" idx="11" hasCustomPrompt="1"/>
          </p:nvPr>
        </p:nvSpPr>
        <p:spPr>
          <a:xfrm>
            <a:off x="6635578" y="1157260"/>
            <a:ext cx="5110686" cy="491180"/>
          </a:xfrm>
          <a:prstGeom prst="rect">
            <a:avLst/>
          </a:prstGeom>
        </p:spPr>
        <p:txBody>
          <a:bodyPr anchor="t"/>
          <a:lstStyle>
            <a:lvl1pPr algn="r">
              <a:defRPr sz="4000" b="1">
                <a:solidFill>
                  <a:srgbClr val="E0093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8" name="Text Placeholder 8">
            <a:extLst>
              <a:ext uri="{FF2B5EF4-FFF2-40B4-BE49-F238E27FC236}">
                <a16:creationId xmlns:a16="http://schemas.microsoft.com/office/drawing/2014/main" id="{3076954B-8649-83F0-860F-F397531879A8}"/>
              </a:ext>
            </a:extLst>
          </p:cNvPr>
          <p:cNvSpPr>
            <a:spLocks noGrp="1"/>
          </p:cNvSpPr>
          <p:nvPr>
            <p:ph type="body" sz="quarter" idx="12" hasCustomPrompt="1"/>
          </p:nvPr>
        </p:nvSpPr>
        <p:spPr>
          <a:xfrm>
            <a:off x="671383" y="1827934"/>
            <a:ext cx="2912076" cy="491180"/>
          </a:xfrm>
          <a:prstGeom prst="rect">
            <a:avLst/>
          </a:prstGeom>
        </p:spPr>
        <p:txBody>
          <a:bodyPr anchor="t"/>
          <a:lstStyle>
            <a:lvl1pPr algn="l">
              <a:defRPr sz="1600" b="1">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9" name="Text Placeholder 8">
            <a:extLst>
              <a:ext uri="{FF2B5EF4-FFF2-40B4-BE49-F238E27FC236}">
                <a16:creationId xmlns:a16="http://schemas.microsoft.com/office/drawing/2014/main" id="{2D7F2787-62A7-22D5-2460-AF5314A94B5E}"/>
              </a:ext>
            </a:extLst>
          </p:cNvPr>
          <p:cNvSpPr>
            <a:spLocks noGrp="1"/>
          </p:cNvSpPr>
          <p:nvPr>
            <p:ph type="body" sz="quarter" idx="13" hasCustomPrompt="1"/>
          </p:nvPr>
        </p:nvSpPr>
        <p:spPr>
          <a:xfrm>
            <a:off x="3737153" y="1824127"/>
            <a:ext cx="7848724" cy="770792"/>
          </a:xfrm>
          <a:prstGeom prst="rect">
            <a:avLst/>
          </a:prstGeom>
        </p:spPr>
        <p:txBody>
          <a:bodyPr anchor="t"/>
          <a:lstStyle>
            <a:lvl1pPr algn="l">
              <a:defRPr sz="1600" b="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definition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0" name="Text Placeholder 8">
            <a:extLst>
              <a:ext uri="{FF2B5EF4-FFF2-40B4-BE49-F238E27FC236}">
                <a16:creationId xmlns:a16="http://schemas.microsoft.com/office/drawing/2014/main" id="{CB06B916-2A3A-3C25-C20C-0E288FFBFAAE}"/>
              </a:ext>
            </a:extLst>
          </p:cNvPr>
          <p:cNvSpPr>
            <a:spLocks noGrp="1"/>
          </p:cNvSpPr>
          <p:nvPr>
            <p:ph type="body" sz="quarter" idx="14" hasCustomPrompt="1"/>
          </p:nvPr>
        </p:nvSpPr>
        <p:spPr>
          <a:xfrm>
            <a:off x="671383" y="3521120"/>
            <a:ext cx="10956962" cy="2747795"/>
          </a:xfrm>
          <a:prstGeom prst="rect">
            <a:avLst/>
          </a:prstGeom>
        </p:spPr>
        <p:txBody>
          <a:bodyPr anchor="t"/>
          <a:lstStyle>
            <a:lvl1pPr algn="l">
              <a:defRPr sz="2400" b="0" baseline="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3 multiple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choice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using</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should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but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different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meanings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Move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red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circle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answer</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when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you</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completed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Tree>
    <p:extLst>
      <p:ext uri="{BB962C8B-B14F-4D97-AF65-F5344CB8AC3E}">
        <p14:creationId xmlns:p14="http://schemas.microsoft.com/office/powerpoint/2010/main" val="360449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P spid="9" grpId="0" build="p">
        <p:tmplLst>
          <p:tmpl lvl="1">
            <p:tnLst>
              <p:par>
                <p:cTn presetID="1"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childTnLst>
                </p:cTn>
              </p:par>
            </p:tnLst>
          </p:tmpl>
        </p:tmplLst>
      </p:bldP>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6258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Final check for understanding</a:t>
            </a:r>
          </a:p>
        </p:txBody>
      </p:sp>
    </p:spTree>
    <p:extLst>
      <p:ext uri="{BB962C8B-B14F-4D97-AF65-F5344CB8AC3E}">
        <p14:creationId xmlns:p14="http://schemas.microsoft.com/office/powerpoint/2010/main" val="887381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C913D-8498-859C-C5F0-9E5E64B6D4EB}"/>
              </a:ext>
            </a:extLst>
          </p:cNvPr>
          <p:cNvSpPr>
            <a:spLocks noGrp="1"/>
          </p:cNvSpPr>
          <p:nvPr>
            <p:ph type="dt" sz="half" idx="10"/>
          </p:nvPr>
        </p:nvSpPr>
        <p:spPr/>
        <p:txBody>
          <a:bodyPr/>
          <a:lstStyle/>
          <a:p>
            <a:fld id="{995BF821-79C8-413E-A556-0021715CD51A}" type="datetimeFigureOut">
              <a:rPr lang="en-GB" smtClean="0"/>
              <a:t>30/06/2026</a:t>
            </a:fld>
            <a:endParaRPr lang="en-GB"/>
          </a:p>
        </p:txBody>
      </p:sp>
      <p:sp>
        <p:nvSpPr>
          <p:cNvPr id="3" name="Footer Placeholder 2">
            <a:extLst>
              <a:ext uri="{FF2B5EF4-FFF2-40B4-BE49-F238E27FC236}">
                <a16:creationId xmlns:a16="http://schemas.microsoft.com/office/drawing/2014/main" id="{D1C45D02-B1D4-7C2C-0358-2E6B6DD7F4C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E04934A-7721-84C3-0DD0-C341A64E2C24}"/>
              </a:ext>
            </a:extLst>
          </p:cNvPr>
          <p:cNvSpPr>
            <a:spLocks noGrp="1"/>
          </p:cNvSpPr>
          <p:nvPr>
            <p:ph type="sldNum" sz="quarter" idx="12"/>
          </p:nvPr>
        </p:nvSpPr>
        <p:spPr/>
        <p:txBody>
          <a:bodyPr/>
          <a:lstStyle/>
          <a:p>
            <a:fld id="{19C2C36E-8A65-474F-A165-F757BFC86BA8}" type="slidenum">
              <a:rPr lang="en-GB" smtClean="0"/>
              <a:t>‹#›</a:t>
            </a:fld>
            <a:endParaRPr lang="en-GB"/>
          </a:p>
        </p:txBody>
      </p:sp>
    </p:spTree>
    <p:extLst>
      <p:ext uri="{BB962C8B-B14F-4D97-AF65-F5344CB8AC3E}">
        <p14:creationId xmlns:p14="http://schemas.microsoft.com/office/powerpoint/2010/main" val="457160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PSH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81DD1-C852-43FE-97B2-E9F6F82A9918}"/>
              </a:ext>
            </a:extLst>
          </p:cNvPr>
          <p:cNvSpPr>
            <a:spLocks noGrp="1"/>
          </p:cNvSpPr>
          <p:nvPr>
            <p:ph type="ctrTitle"/>
          </p:nvPr>
        </p:nvSpPr>
        <p:spPr>
          <a:xfrm>
            <a:off x="1524001" y="1122363"/>
            <a:ext cx="10061543" cy="1064656"/>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1044641A-8993-473E-BF51-98F9DC5781F6}"/>
              </a:ext>
            </a:extLst>
          </p:cNvPr>
          <p:cNvSpPr>
            <a:spLocks noGrp="1"/>
          </p:cNvSpPr>
          <p:nvPr>
            <p:ph type="subTitle" idx="1"/>
          </p:nvPr>
        </p:nvSpPr>
        <p:spPr>
          <a:xfrm>
            <a:off x="1524001" y="2385555"/>
            <a:ext cx="10061543" cy="405295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pic>
        <p:nvPicPr>
          <p:cNvPr id="10" name="Picture 9">
            <a:extLst>
              <a:ext uri="{FF2B5EF4-FFF2-40B4-BE49-F238E27FC236}">
                <a16:creationId xmlns:a16="http://schemas.microsoft.com/office/drawing/2014/main" id="{13CE6B7E-3DAE-4A07-AA4B-E15E28E707A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1847892" y="3931141"/>
            <a:ext cx="4383703" cy="4197578"/>
          </a:xfrm>
          <a:prstGeom prst="rect">
            <a:avLst/>
          </a:prstGeom>
        </p:spPr>
      </p:pic>
      <p:pic>
        <p:nvPicPr>
          <p:cNvPr id="5" name="Picture 4">
            <a:extLst>
              <a:ext uri="{FF2B5EF4-FFF2-40B4-BE49-F238E27FC236}">
                <a16:creationId xmlns:a16="http://schemas.microsoft.com/office/drawing/2014/main" id="{DF55F14B-553B-4AED-8DB6-3A52C412D50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975541" y="158166"/>
            <a:ext cx="751671" cy="751670"/>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281CCC5A-B1CF-429A-BCF1-6CBCDCCAA0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27210" y="181290"/>
            <a:ext cx="2298895" cy="714635"/>
          </a:xfrm>
          <a:prstGeom prst="rect">
            <a:avLst/>
          </a:prstGeom>
        </p:spPr>
      </p:pic>
    </p:spTree>
    <p:extLst>
      <p:ext uri="{BB962C8B-B14F-4D97-AF65-F5344CB8AC3E}">
        <p14:creationId xmlns:p14="http://schemas.microsoft.com/office/powerpoint/2010/main" val="933825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9DC5-3849-B74A-8AD8-E192C17F481A}"/>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363638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7141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SF - full colour_4">
    <p:bg>
      <p:bgPr>
        <a:solidFill>
          <a:schemeClr val="accent3"/>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EA7040-942A-80AB-88E8-55F2BA5DAA95}"/>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sp>
        <p:nvSpPr>
          <p:cNvPr id="10" name="Title 1">
            <a:extLst>
              <a:ext uri="{FF2B5EF4-FFF2-40B4-BE49-F238E27FC236}">
                <a16:creationId xmlns:a16="http://schemas.microsoft.com/office/drawing/2014/main" id="{B5450C8C-1608-E58A-A1BC-4FC4D6E7EA2C}"/>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
        <p:nvSpPr>
          <p:cNvPr id="2" name="Slide Number Placeholder 5">
            <a:extLst>
              <a:ext uri="{FF2B5EF4-FFF2-40B4-BE49-F238E27FC236}">
                <a16:creationId xmlns:a16="http://schemas.microsoft.com/office/drawing/2014/main" id="{077F33D3-5CA6-818E-0A86-33AB9753A629}"/>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bg1"/>
                </a:solidFill>
                <a:latin typeface="Century Gothic" panose="020B0502020202020204" pitchFamily="34" charset="0"/>
              </a:defRPr>
            </a:lvl1pPr>
          </a:lstStyle>
          <a:p>
            <a:r>
              <a:rPr lang="en-GB"/>
              <a:t>© PSHE Association 2024</a:t>
            </a:r>
          </a:p>
        </p:txBody>
      </p:sp>
      <p:pic>
        <p:nvPicPr>
          <p:cNvPr id="4" name="Picture 3" descr="A close-up of a logo&#10;&#10;Description automatically generated">
            <a:extLst>
              <a:ext uri="{FF2B5EF4-FFF2-40B4-BE49-F238E27FC236}">
                <a16:creationId xmlns:a16="http://schemas.microsoft.com/office/drawing/2014/main" id="{0E0E0E95-35E5-12F9-827A-2C44219968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8558" y="349231"/>
            <a:ext cx="1820790" cy="301845"/>
          </a:xfrm>
          <a:prstGeom prst="rect">
            <a:avLst/>
          </a:prstGeom>
        </p:spPr>
      </p:pic>
    </p:spTree>
    <p:extLst>
      <p:ext uri="{BB962C8B-B14F-4D97-AF65-F5344CB8AC3E}">
        <p14:creationId xmlns:p14="http://schemas.microsoft.com/office/powerpoint/2010/main" val="511045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SF - plain whit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C8D52-B310-B426-CA75-DA7EB0182F1B}"/>
              </a:ext>
            </a:extLst>
          </p:cNvPr>
          <p:cNvSpPr>
            <a:spLocks noGrp="1"/>
          </p:cNvSpPr>
          <p:nvPr>
            <p:ph type="title" hasCustomPrompt="1"/>
          </p:nvPr>
        </p:nvSpPr>
        <p:spPr>
          <a:xfrm>
            <a:off x="287498" y="543878"/>
            <a:ext cx="9538394"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
        <p:nvSpPr>
          <p:cNvPr id="5" name="Slide Number Placeholder 5">
            <a:extLst>
              <a:ext uri="{FF2B5EF4-FFF2-40B4-BE49-F238E27FC236}">
                <a16:creationId xmlns:a16="http://schemas.microsoft.com/office/drawing/2014/main" id="{958A4896-A8F8-0D7A-AE31-BEA33E1F14B1}"/>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tx1">
                    <a:lumMod val="50000"/>
                    <a:lumOff val="50000"/>
                  </a:schemeClr>
                </a:solidFill>
                <a:latin typeface="Century Gothic" panose="020B0502020202020204" pitchFamily="34" charset="0"/>
              </a:defRPr>
            </a:lvl1pPr>
          </a:lstStyle>
          <a:p>
            <a:r>
              <a:rPr lang="en-GB"/>
              <a:t>© PSHE Association 2024</a:t>
            </a:r>
          </a:p>
        </p:txBody>
      </p:sp>
      <p:pic>
        <p:nvPicPr>
          <p:cNvPr id="6" name="Google Shape;109;p36">
            <a:extLst>
              <a:ext uri="{FF2B5EF4-FFF2-40B4-BE49-F238E27FC236}">
                <a16:creationId xmlns:a16="http://schemas.microsoft.com/office/drawing/2014/main" id="{E401EC68-85B4-3C77-2F17-799936FA93CA}"/>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9958559" y="336172"/>
            <a:ext cx="1820789" cy="301845"/>
          </a:xfrm>
          <a:prstGeom prst="rect">
            <a:avLst/>
          </a:prstGeom>
          <a:noFill/>
          <a:ln>
            <a:noFill/>
          </a:ln>
        </p:spPr>
      </p:pic>
    </p:spTree>
    <p:extLst>
      <p:ext uri="{BB962C8B-B14F-4D97-AF65-F5344CB8AC3E}">
        <p14:creationId xmlns:p14="http://schemas.microsoft.com/office/powerpoint/2010/main" val="3513153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SF - full colour_1">
    <p:bg>
      <p:bgPr>
        <a:solidFill>
          <a:schemeClr val="accent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3228F97-7E30-304E-B8DE-DCC8945502FF}"/>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1"/>
                </a:solidFill>
              </a:defRPr>
            </a:lvl1pPr>
          </a:lstStyle>
          <a:p>
            <a:r>
              <a:rPr lang="en-GB"/>
              <a:t>Slide Title </a:t>
            </a:r>
            <a:endParaRPr lang="en-US"/>
          </a:p>
        </p:txBody>
      </p:sp>
      <p:sp>
        <p:nvSpPr>
          <p:cNvPr id="11" name="Content Placeholder 2">
            <a:extLst>
              <a:ext uri="{FF2B5EF4-FFF2-40B4-BE49-F238E27FC236}">
                <a16:creationId xmlns:a16="http://schemas.microsoft.com/office/drawing/2014/main" id="{9D93470B-D612-FC0F-ED66-E111F28D9AC9}"/>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tx1"/>
                </a:solidFill>
              </a:defRPr>
            </a:lvl1pPr>
          </a:lstStyle>
          <a:p>
            <a:pPr lvl="0"/>
            <a:endParaRPr lang="en-US"/>
          </a:p>
        </p:txBody>
      </p:sp>
      <p:sp>
        <p:nvSpPr>
          <p:cNvPr id="2" name="Slide Number Placeholder 5">
            <a:extLst>
              <a:ext uri="{FF2B5EF4-FFF2-40B4-BE49-F238E27FC236}">
                <a16:creationId xmlns:a16="http://schemas.microsoft.com/office/drawing/2014/main" id="{74E02EE9-ED3B-F43A-BDBA-734B1C223BC3}"/>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bg1"/>
                </a:solidFill>
                <a:latin typeface="Century Gothic" panose="020B0502020202020204" pitchFamily="34" charset="0"/>
              </a:defRPr>
            </a:lvl1pPr>
          </a:lstStyle>
          <a:p>
            <a:r>
              <a:rPr lang="en-GB"/>
              <a:t>© PSHE Association 2024</a:t>
            </a:r>
          </a:p>
        </p:txBody>
      </p:sp>
      <p:pic>
        <p:nvPicPr>
          <p:cNvPr id="3" name="Picture 2" descr="A close-up of a logo&#10;&#10;Description automatically generated">
            <a:extLst>
              <a:ext uri="{FF2B5EF4-FFF2-40B4-BE49-F238E27FC236}">
                <a16:creationId xmlns:a16="http://schemas.microsoft.com/office/drawing/2014/main" id="{80756DD1-9CFB-9D15-EF16-670CF00157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8558" y="349231"/>
            <a:ext cx="1820790" cy="301845"/>
          </a:xfrm>
          <a:prstGeom prst="rect">
            <a:avLst/>
          </a:prstGeom>
        </p:spPr>
      </p:pic>
    </p:spTree>
    <p:extLst>
      <p:ext uri="{BB962C8B-B14F-4D97-AF65-F5344CB8AC3E}">
        <p14:creationId xmlns:p14="http://schemas.microsoft.com/office/powerpoint/2010/main" val="3137382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SF - Small image_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A5F36CA1-5DB8-5192-E833-842D777B2B41}"/>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sp>
        <p:nvSpPr>
          <p:cNvPr id="11" name="Title 1">
            <a:extLst>
              <a:ext uri="{FF2B5EF4-FFF2-40B4-BE49-F238E27FC236}">
                <a16:creationId xmlns:a16="http://schemas.microsoft.com/office/drawing/2014/main" id="{391F98AD-3FB4-FDB7-1191-47D8D3CE3AFA}"/>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
        <p:nvSpPr>
          <p:cNvPr id="2" name="Slide Number Placeholder 5">
            <a:extLst>
              <a:ext uri="{FF2B5EF4-FFF2-40B4-BE49-F238E27FC236}">
                <a16:creationId xmlns:a16="http://schemas.microsoft.com/office/drawing/2014/main" id="{A312133B-76F0-F95D-37C6-DB08CFE2ED58}"/>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bg1"/>
                </a:solidFill>
                <a:latin typeface="Century Gothic" panose="020B0502020202020204" pitchFamily="34" charset="0"/>
              </a:defRPr>
            </a:lvl1pPr>
          </a:lstStyle>
          <a:p>
            <a:r>
              <a:rPr lang="en-GB" dirty="0"/>
              <a:t>© PSHE Association 2026</a:t>
            </a:r>
          </a:p>
        </p:txBody>
      </p:sp>
      <p:pic>
        <p:nvPicPr>
          <p:cNvPr id="5" name="Picture 4" descr="A close-up of a logo&#10;&#10;Description automatically generated">
            <a:extLst>
              <a:ext uri="{FF2B5EF4-FFF2-40B4-BE49-F238E27FC236}">
                <a16:creationId xmlns:a16="http://schemas.microsoft.com/office/drawing/2014/main" id="{38FF35D3-2910-63F3-1C7F-2E0934561B99}"/>
              </a:ext>
            </a:extLst>
          </p:cNvPr>
          <p:cNvPicPr>
            <a:picLocks noChangeAspect="1"/>
          </p:cNvPicPr>
          <p:nvPr userDrawn="1"/>
        </p:nvPicPr>
        <p:blipFill>
          <a:blip r:embed="rId2"/>
          <a:stretch>
            <a:fillRect/>
          </a:stretch>
        </p:blipFill>
        <p:spPr>
          <a:xfrm>
            <a:off x="9958558" y="349231"/>
            <a:ext cx="1820790" cy="301845"/>
          </a:xfrm>
          <a:prstGeom prst="rect">
            <a:avLst/>
          </a:prstGeom>
        </p:spPr>
      </p:pic>
    </p:spTree>
    <p:extLst>
      <p:ext uri="{BB962C8B-B14F-4D97-AF65-F5344CB8AC3E}">
        <p14:creationId xmlns:p14="http://schemas.microsoft.com/office/powerpoint/2010/main" val="1913469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SF - Small image_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61C3CA8D-D1D6-830C-D217-1BA8153E797C}"/>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sp>
        <p:nvSpPr>
          <p:cNvPr id="11" name="Title 1">
            <a:extLst>
              <a:ext uri="{FF2B5EF4-FFF2-40B4-BE49-F238E27FC236}">
                <a16:creationId xmlns:a16="http://schemas.microsoft.com/office/drawing/2014/main" id="{484E4F93-0363-D3C1-9553-957BAC524411}"/>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
        <p:nvSpPr>
          <p:cNvPr id="2" name="Slide Number Placeholder 5">
            <a:extLst>
              <a:ext uri="{FF2B5EF4-FFF2-40B4-BE49-F238E27FC236}">
                <a16:creationId xmlns:a16="http://schemas.microsoft.com/office/drawing/2014/main" id="{6CDAF316-358C-E609-D4AF-1CF2DC76D8ED}"/>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bg1"/>
                </a:solidFill>
                <a:latin typeface="Century Gothic" panose="020B0502020202020204" pitchFamily="34" charset="0"/>
              </a:defRPr>
            </a:lvl1pPr>
          </a:lstStyle>
          <a:p>
            <a:r>
              <a:rPr lang="en-GB" dirty="0"/>
              <a:t>© PSHE Association 2026</a:t>
            </a:r>
          </a:p>
        </p:txBody>
      </p:sp>
      <p:pic>
        <p:nvPicPr>
          <p:cNvPr id="5" name="Picture 4" descr="A close-up of a logo&#10;&#10;Description automatically generated">
            <a:extLst>
              <a:ext uri="{FF2B5EF4-FFF2-40B4-BE49-F238E27FC236}">
                <a16:creationId xmlns:a16="http://schemas.microsoft.com/office/drawing/2014/main" id="{F81FFC03-C698-02B0-DB90-322D38C09218}"/>
              </a:ext>
            </a:extLst>
          </p:cNvPr>
          <p:cNvPicPr>
            <a:picLocks noChangeAspect="1"/>
          </p:cNvPicPr>
          <p:nvPr userDrawn="1"/>
        </p:nvPicPr>
        <p:blipFill>
          <a:blip r:embed="rId2"/>
          <a:stretch>
            <a:fillRect/>
          </a:stretch>
        </p:blipFill>
        <p:spPr>
          <a:xfrm>
            <a:off x="9958558" y="349231"/>
            <a:ext cx="1820790" cy="301845"/>
          </a:xfrm>
          <a:prstGeom prst="rect">
            <a:avLst/>
          </a:prstGeom>
        </p:spPr>
      </p:pic>
    </p:spTree>
    <p:extLst>
      <p:ext uri="{BB962C8B-B14F-4D97-AF65-F5344CB8AC3E}">
        <p14:creationId xmlns:p14="http://schemas.microsoft.com/office/powerpoint/2010/main" val="20142498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SF - large image_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5232450" y="0"/>
            <a:ext cx="695955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27556696-F17A-D6D9-C557-41C5D10153D8}"/>
              </a:ext>
            </a:extLst>
          </p:cNvPr>
          <p:cNvSpPr>
            <a:spLocks noGrp="1"/>
          </p:cNvSpPr>
          <p:nvPr>
            <p:ph sz="half" idx="10"/>
          </p:nvPr>
        </p:nvSpPr>
        <p:spPr>
          <a:xfrm>
            <a:off x="286665" y="1303304"/>
            <a:ext cx="4514033" cy="4368246"/>
          </a:xfrm>
        </p:spPr>
        <p:txBody>
          <a:bodyPr>
            <a:normAutofit/>
          </a:bodyPr>
          <a:lstStyle>
            <a:lvl1pPr marL="0" indent="0">
              <a:lnSpc>
                <a:spcPts val="2800"/>
              </a:lnSpc>
              <a:spcBef>
                <a:spcPts val="1100"/>
              </a:spcBef>
              <a:spcAft>
                <a:spcPts val="0"/>
              </a:spcAft>
              <a:buNone/>
              <a:defRPr sz="2000"/>
            </a:lvl1pPr>
          </a:lstStyle>
          <a:p>
            <a:pPr lvl="0"/>
            <a:endParaRPr lang="en-US"/>
          </a:p>
        </p:txBody>
      </p:sp>
      <p:sp>
        <p:nvSpPr>
          <p:cNvPr id="13" name="Title 1">
            <a:extLst>
              <a:ext uri="{FF2B5EF4-FFF2-40B4-BE49-F238E27FC236}">
                <a16:creationId xmlns:a16="http://schemas.microsoft.com/office/drawing/2014/main" id="{804383EF-9BD4-9548-677E-0957F43E774A}"/>
              </a:ext>
            </a:extLst>
          </p:cNvPr>
          <p:cNvSpPr>
            <a:spLocks noGrp="1"/>
          </p:cNvSpPr>
          <p:nvPr>
            <p:ph type="title" hasCustomPrompt="1"/>
          </p:nvPr>
        </p:nvSpPr>
        <p:spPr>
          <a:xfrm>
            <a:off x="287499" y="543878"/>
            <a:ext cx="451403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
        <p:nvSpPr>
          <p:cNvPr id="2" name="Slide Number Placeholder 5">
            <a:extLst>
              <a:ext uri="{FF2B5EF4-FFF2-40B4-BE49-F238E27FC236}">
                <a16:creationId xmlns:a16="http://schemas.microsoft.com/office/drawing/2014/main" id="{B0893429-94AF-8377-A7F1-64FB8B8C1B59}"/>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bg1"/>
                </a:solidFill>
                <a:latin typeface="Century Gothic" panose="020B0502020202020204" pitchFamily="34" charset="0"/>
              </a:defRPr>
            </a:lvl1pPr>
          </a:lstStyle>
          <a:p>
            <a:r>
              <a:rPr lang="en-GB" dirty="0"/>
              <a:t>© PSHE Association 2026</a:t>
            </a:r>
          </a:p>
        </p:txBody>
      </p:sp>
      <p:pic>
        <p:nvPicPr>
          <p:cNvPr id="5" name="Picture 4" descr="A close-up of a logo&#10;&#10;Description automatically generated">
            <a:extLst>
              <a:ext uri="{FF2B5EF4-FFF2-40B4-BE49-F238E27FC236}">
                <a16:creationId xmlns:a16="http://schemas.microsoft.com/office/drawing/2014/main" id="{F2CD5144-78F2-0A4E-3197-5AAE9B75BF5E}"/>
              </a:ext>
            </a:extLst>
          </p:cNvPr>
          <p:cNvPicPr>
            <a:picLocks noChangeAspect="1"/>
          </p:cNvPicPr>
          <p:nvPr userDrawn="1"/>
        </p:nvPicPr>
        <p:blipFill>
          <a:blip r:embed="rId2"/>
          <a:stretch>
            <a:fillRect/>
          </a:stretch>
        </p:blipFill>
        <p:spPr>
          <a:xfrm>
            <a:off x="9958558" y="349231"/>
            <a:ext cx="1820790" cy="301845"/>
          </a:xfrm>
          <a:prstGeom prst="rect">
            <a:avLst/>
          </a:prstGeom>
        </p:spPr>
      </p:pic>
    </p:spTree>
    <p:extLst>
      <p:ext uri="{BB962C8B-B14F-4D97-AF65-F5344CB8AC3E}">
        <p14:creationId xmlns:p14="http://schemas.microsoft.com/office/powerpoint/2010/main" val="38882345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SF - Signposting-support">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CEEA4C-7B80-A173-7D86-342250889FF2}"/>
              </a:ext>
            </a:extLst>
          </p:cNvPr>
          <p:cNvSpPr/>
          <p:nvPr userDrawn="1"/>
        </p:nvSpPr>
        <p:spPr>
          <a:xfrm>
            <a:off x="6096000" y="0"/>
            <a:ext cx="609600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3" name="Content Placeholder 2">
            <a:extLst>
              <a:ext uri="{FF2B5EF4-FFF2-40B4-BE49-F238E27FC236}">
                <a16:creationId xmlns:a16="http://schemas.microsoft.com/office/drawing/2014/main" id="{C36CA1BF-517C-C88D-2B38-99CCD97DD49D}"/>
              </a:ext>
            </a:extLst>
          </p:cNvPr>
          <p:cNvSpPr>
            <a:spLocks noGrp="1"/>
          </p:cNvSpPr>
          <p:nvPr>
            <p:ph sz="half" idx="10"/>
          </p:nvPr>
        </p:nvSpPr>
        <p:spPr>
          <a:xfrm>
            <a:off x="286665" y="1303304"/>
            <a:ext cx="5608090" cy="4368246"/>
          </a:xfrm>
        </p:spPr>
        <p:txBody>
          <a:bodyPr>
            <a:normAutofit/>
          </a:bodyPr>
          <a:lstStyle>
            <a:lvl1pPr marL="0" indent="0">
              <a:lnSpc>
                <a:spcPts val="2600"/>
              </a:lnSpc>
              <a:spcBef>
                <a:spcPts val="1000"/>
              </a:spcBef>
              <a:spcAft>
                <a:spcPts val="1600"/>
              </a:spcAft>
              <a:buNone/>
              <a:defRPr sz="2000">
                <a:solidFill>
                  <a:schemeClr val="bg1"/>
                </a:solidFill>
              </a:defRPr>
            </a:lvl1pPr>
          </a:lstStyle>
          <a:p>
            <a:pPr lvl="0"/>
            <a:endParaRPr lang="en-US"/>
          </a:p>
        </p:txBody>
      </p:sp>
      <p:sp>
        <p:nvSpPr>
          <p:cNvPr id="11" name="Title 1">
            <a:extLst>
              <a:ext uri="{FF2B5EF4-FFF2-40B4-BE49-F238E27FC236}">
                <a16:creationId xmlns:a16="http://schemas.microsoft.com/office/drawing/2014/main" id="{66808BD4-868A-01E5-9854-911DA2F64AC9}"/>
              </a:ext>
            </a:extLst>
          </p:cNvPr>
          <p:cNvSpPr>
            <a:spLocks noGrp="1"/>
          </p:cNvSpPr>
          <p:nvPr>
            <p:ph type="title" hasCustomPrompt="1"/>
          </p:nvPr>
        </p:nvSpPr>
        <p:spPr>
          <a:xfrm>
            <a:off x="287499" y="543878"/>
            <a:ext cx="5607311"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
        <p:nvSpPr>
          <p:cNvPr id="4" name="Slide Number Placeholder 5">
            <a:extLst>
              <a:ext uri="{FF2B5EF4-FFF2-40B4-BE49-F238E27FC236}">
                <a16:creationId xmlns:a16="http://schemas.microsoft.com/office/drawing/2014/main" id="{DBC81B4D-ABA1-715B-52EE-40D32F09B96B}"/>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bg1"/>
                </a:solidFill>
                <a:latin typeface="Century Gothic" panose="020B0502020202020204" pitchFamily="34" charset="0"/>
              </a:defRPr>
            </a:lvl1pPr>
          </a:lstStyle>
          <a:p>
            <a:r>
              <a:rPr lang="en-GB" dirty="0"/>
              <a:t>© PSHE Association 2026</a:t>
            </a:r>
          </a:p>
        </p:txBody>
      </p:sp>
      <p:pic>
        <p:nvPicPr>
          <p:cNvPr id="6" name="Picture 5" descr="A close-up of a logo&#10;&#10;Description automatically generated">
            <a:extLst>
              <a:ext uri="{FF2B5EF4-FFF2-40B4-BE49-F238E27FC236}">
                <a16:creationId xmlns:a16="http://schemas.microsoft.com/office/drawing/2014/main" id="{4A65BD89-9C36-683A-1339-04B2639CB305}"/>
              </a:ext>
            </a:extLst>
          </p:cNvPr>
          <p:cNvPicPr>
            <a:picLocks noChangeAspect="1"/>
          </p:cNvPicPr>
          <p:nvPr userDrawn="1"/>
        </p:nvPicPr>
        <p:blipFill>
          <a:blip r:embed="rId2"/>
          <a:stretch>
            <a:fillRect/>
          </a:stretch>
        </p:blipFill>
        <p:spPr>
          <a:xfrm>
            <a:off x="9958558" y="349231"/>
            <a:ext cx="1820790" cy="301845"/>
          </a:xfrm>
          <a:prstGeom prst="rect">
            <a:avLst/>
          </a:prstGeom>
        </p:spPr>
      </p:pic>
    </p:spTree>
    <p:extLst>
      <p:ext uri="{BB962C8B-B14F-4D97-AF65-F5344CB8AC3E}">
        <p14:creationId xmlns:p14="http://schemas.microsoft.com/office/powerpoint/2010/main" val="2534936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P/SF - large image_3">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7700BF2E-963B-F3EE-9204-3C8873186F64}"/>
              </a:ext>
            </a:extLst>
          </p:cNvPr>
          <p:cNvSpPr>
            <a:spLocks noGrp="1"/>
          </p:cNvSpPr>
          <p:nvPr>
            <p:ph sz="half" idx="10"/>
          </p:nvPr>
        </p:nvSpPr>
        <p:spPr>
          <a:xfrm>
            <a:off x="286665" y="1303304"/>
            <a:ext cx="4514033" cy="4368246"/>
          </a:xfrm>
        </p:spPr>
        <p:txBody>
          <a:bodyPr>
            <a:normAutofit/>
          </a:bodyPr>
          <a:lstStyle>
            <a:lvl1pPr marL="0" indent="0">
              <a:lnSpc>
                <a:spcPts val="2800"/>
              </a:lnSpc>
              <a:spcBef>
                <a:spcPts val="1100"/>
              </a:spcBef>
              <a:spcAft>
                <a:spcPts val="0"/>
              </a:spcAft>
              <a:buNone/>
              <a:defRPr sz="2000"/>
            </a:lvl1pPr>
          </a:lstStyle>
          <a:p>
            <a:pPr lvl="0"/>
            <a:endParaRPr lang="en-US"/>
          </a:p>
        </p:txBody>
      </p:sp>
      <p:sp>
        <p:nvSpPr>
          <p:cNvPr id="3" name="Rectangle 2">
            <a:extLst>
              <a:ext uri="{FF2B5EF4-FFF2-40B4-BE49-F238E27FC236}">
                <a16:creationId xmlns:a16="http://schemas.microsoft.com/office/drawing/2014/main" id="{F52C2317-573D-25CD-108E-299DFBA59107}"/>
              </a:ext>
            </a:extLst>
          </p:cNvPr>
          <p:cNvSpPr/>
          <p:nvPr userDrawn="1"/>
        </p:nvSpPr>
        <p:spPr>
          <a:xfrm>
            <a:off x="5232450" y="0"/>
            <a:ext cx="695955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42A07717-61DE-6F15-36BC-615CA852FE06}"/>
              </a:ext>
            </a:extLst>
          </p:cNvPr>
          <p:cNvSpPr>
            <a:spLocks noGrp="1"/>
          </p:cNvSpPr>
          <p:nvPr>
            <p:ph type="title" hasCustomPrompt="1"/>
          </p:nvPr>
        </p:nvSpPr>
        <p:spPr>
          <a:xfrm>
            <a:off x="287499" y="543878"/>
            <a:ext cx="451403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
        <p:nvSpPr>
          <p:cNvPr id="11" name="Slide Number Placeholder 5">
            <a:extLst>
              <a:ext uri="{FF2B5EF4-FFF2-40B4-BE49-F238E27FC236}">
                <a16:creationId xmlns:a16="http://schemas.microsoft.com/office/drawing/2014/main" id="{D2492A16-FC63-E25F-885F-06D4DFA19B48}"/>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bg1"/>
                </a:solidFill>
                <a:latin typeface="Century Gothic" panose="020B0502020202020204" pitchFamily="34" charset="0"/>
              </a:defRPr>
            </a:lvl1pPr>
          </a:lstStyle>
          <a:p>
            <a:r>
              <a:rPr lang="en-GB" dirty="0"/>
              <a:t>© PSHE Association 2026</a:t>
            </a:r>
          </a:p>
        </p:txBody>
      </p:sp>
      <p:pic>
        <p:nvPicPr>
          <p:cNvPr id="12" name="Picture 11" descr="A close-up of a logo&#10;&#10;Description automatically generated">
            <a:extLst>
              <a:ext uri="{FF2B5EF4-FFF2-40B4-BE49-F238E27FC236}">
                <a16:creationId xmlns:a16="http://schemas.microsoft.com/office/drawing/2014/main" id="{4E79E2A7-4A1D-851D-B035-7FEC0A3209CF}"/>
              </a:ext>
            </a:extLst>
          </p:cNvPr>
          <p:cNvPicPr>
            <a:picLocks noChangeAspect="1"/>
          </p:cNvPicPr>
          <p:nvPr userDrawn="1"/>
        </p:nvPicPr>
        <p:blipFill>
          <a:blip r:embed="rId2"/>
          <a:stretch>
            <a:fillRect/>
          </a:stretch>
        </p:blipFill>
        <p:spPr>
          <a:xfrm>
            <a:off x="9958558" y="349231"/>
            <a:ext cx="1820790" cy="301845"/>
          </a:xfrm>
          <a:prstGeom prst="rect">
            <a:avLst/>
          </a:prstGeom>
        </p:spPr>
      </p:pic>
    </p:spTree>
    <p:extLst>
      <p:ext uri="{BB962C8B-B14F-4D97-AF65-F5344CB8AC3E}">
        <p14:creationId xmlns:p14="http://schemas.microsoft.com/office/powerpoint/2010/main" val="24507403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Blank pupil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D7306-7CBE-46E6-BE2E-9CC231294C85}"/>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F6DD898E-859D-49DC-8002-F2C51E4C50BD}"/>
              </a:ext>
            </a:extLst>
          </p:cNvPr>
          <p:cNvSpPr>
            <a:spLocks noGrp="1"/>
          </p:cNvSpPr>
          <p:nvPr>
            <p:ph type="ftr" sz="quarter" idx="11"/>
          </p:nvPr>
        </p:nvSpPr>
        <p:spPr>
          <a:xfrm>
            <a:off x="4038600" y="6356350"/>
            <a:ext cx="4114800" cy="365125"/>
          </a:xfrm>
          <a:prstGeom prst="rect">
            <a:avLst/>
          </a:prstGeom>
        </p:spPr>
        <p:txBody>
          <a:bodyPr/>
          <a:lstStyle>
            <a:lvl1pPr algn="ctr">
              <a:defRPr sz="1100"/>
            </a:lvl1pPr>
          </a:lstStyle>
          <a:p>
            <a:r>
              <a:rPr lang="en-GB" dirty="0"/>
              <a:t>© PSHE Association 2022</a:t>
            </a:r>
          </a:p>
        </p:txBody>
      </p:sp>
      <p:sp>
        <p:nvSpPr>
          <p:cNvPr id="5" name="Slide Number Placeholder 4">
            <a:extLst>
              <a:ext uri="{FF2B5EF4-FFF2-40B4-BE49-F238E27FC236}">
                <a16:creationId xmlns:a16="http://schemas.microsoft.com/office/drawing/2014/main" id="{631E5458-0CD5-41AE-A036-483092A3F52F}"/>
              </a:ext>
            </a:extLst>
          </p:cNvPr>
          <p:cNvSpPr>
            <a:spLocks noGrp="1"/>
          </p:cNvSpPr>
          <p:nvPr>
            <p:ph type="sldNum" sz="quarter" idx="12"/>
          </p:nvPr>
        </p:nvSpPr>
        <p:spPr>
          <a:xfrm>
            <a:off x="8610600" y="6356350"/>
            <a:ext cx="2743200" cy="365125"/>
          </a:xfrm>
          <a:prstGeom prst="rect">
            <a:avLst/>
          </a:prstGeom>
        </p:spPr>
        <p:txBody>
          <a:bodyPr/>
          <a:lstStyle>
            <a:lvl1pPr>
              <a:defRPr sz="1100"/>
            </a:lvl1pPr>
          </a:lstStyle>
          <a:p>
            <a:fld id="{3441488C-B006-4235-9571-6EAD235514A0}" type="slidenum">
              <a:rPr lang="en-GB" smtClean="0"/>
              <a:pPr/>
              <a:t>‹#›</a:t>
            </a:fld>
            <a:endParaRPr lang="en-GB" dirty="0"/>
          </a:p>
        </p:txBody>
      </p:sp>
    </p:spTree>
    <p:extLst>
      <p:ext uri="{BB962C8B-B14F-4D97-AF65-F5344CB8AC3E}">
        <p14:creationId xmlns:p14="http://schemas.microsoft.com/office/powerpoint/2010/main" val="4246607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A31BB9-2E3F-C59C-41D0-551DC0395694}"/>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18535"/>
            <a:ext cx="12192000" cy="951736"/>
          </a:xfrm>
          <a:prstGeom prst="rect">
            <a:avLst/>
          </a:prstGeom>
        </p:spPr>
      </p:pic>
      <p:sp>
        <p:nvSpPr>
          <p:cNvPr id="3" name="TextBox 2">
            <a:extLst>
              <a:ext uri="{FF2B5EF4-FFF2-40B4-BE49-F238E27FC236}">
                <a16:creationId xmlns:a16="http://schemas.microsoft.com/office/drawing/2014/main" id="{AE579CDF-0272-449F-9091-ECAF10F3E9AF}"/>
              </a:ext>
            </a:extLst>
          </p:cNvPr>
          <p:cNvSpPr txBox="1"/>
          <p:nvPr userDrawn="1"/>
        </p:nvSpPr>
        <p:spPr>
          <a:xfrm>
            <a:off x="9519138" y="6254690"/>
            <a:ext cx="2672862" cy="584775"/>
          </a:xfrm>
          <a:prstGeom prst="rect">
            <a:avLst/>
          </a:prstGeom>
          <a:noFill/>
        </p:spPr>
        <p:txBody>
          <a:bodyPr wrap="square" rtlCol="0">
            <a:spAutoFit/>
          </a:bodyPr>
          <a:lstStyle/>
          <a:p>
            <a:r>
              <a:rPr lang="en-GB" sz="3200" b="1" dirty="0"/>
              <a:t>#</a:t>
            </a:r>
            <a:r>
              <a:rPr lang="en-GB" sz="3200" b="1" dirty="0" err="1">
                <a:solidFill>
                  <a:srgbClr val="D3A61F"/>
                </a:solidFill>
              </a:rPr>
              <a:t>Proud</a:t>
            </a:r>
            <a:r>
              <a:rPr lang="en-GB" sz="3200" b="1" dirty="0" err="1"/>
              <a:t>ToBe</a:t>
            </a:r>
            <a:r>
              <a:rPr lang="en-GB" sz="3200" b="1" dirty="0" err="1">
                <a:solidFill>
                  <a:srgbClr val="DE0730"/>
                </a:solidFill>
              </a:rPr>
              <a:t>SC</a:t>
            </a:r>
            <a:endParaRPr lang="en-GB" sz="3200" b="1" dirty="0">
              <a:solidFill>
                <a:srgbClr val="DE0730"/>
              </a:solidFill>
            </a:endParaRPr>
          </a:p>
        </p:txBody>
      </p:sp>
    </p:spTree>
    <p:extLst>
      <p:ext uri="{BB962C8B-B14F-4D97-AF65-F5344CB8AC3E}">
        <p14:creationId xmlns:p14="http://schemas.microsoft.com/office/powerpoint/2010/main" val="26551516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377" rtl="0" eaLnBrk="1" latinLnBrk="0" hangingPunct="1">
        <a:lnSpc>
          <a:spcPct val="90000"/>
        </a:lnSpc>
        <a:spcBef>
          <a:spcPct val="0"/>
        </a:spcBef>
        <a:buNone/>
        <a:defRPr sz="4000" b="1" kern="1200" cap="none" spc="0">
          <a:ln w="10160">
            <a:solidFill>
              <a:srgbClr val="061843"/>
            </a:solidFill>
            <a:prstDash val="solid"/>
          </a:ln>
          <a:solidFill>
            <a:srgbClr val="FFFFFF"/>
          </a:solidFill>
          <a:effectLst>
            <a:outerShdw blurRad="50800" dist="38100" dir="5400000" algn="t" rotWithShape="0">
              <a:prstClr val="black">
                <a:alpha val="40000"/>
              </a:prstClr>
            </a:outerShdw>
          </a:effectLst>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1.xml"/><Relationship Id="rId5" Type="http://schemas.openxmlformats.org/officeDocument/2006/relationships/image" Target="../media/image19.jpe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www.childline.org.uk/" TargetMode="External"/><Relationship Id="rId2" Type="http://schemas.openxmlformats.org/officeDocument/2006/relationships/notesSlide" Target="../notesSlides/notesSlide8.xml"/><Relationship Id="rId1" Type="http://schemas.openxmlformats.org/officeDocument/2006/relationships/slideLayout" Target="../slideLayouts/slideLayout21.xml"/><Relationship Id="rId5" Type="http://schemas.openxmlformats.org/officeDocument/2006/relationships/image" Target="../media/image22.png"/><Relationship Id="rId4" Type="http://schemas.openxmlformats.org/officeDocument/2006/relationships/hyperlink" Target="http://www.brook.org.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9697" y="1115578"/>
            <a:ext cx="10714182" cy="769441"/>
          </a:xfrm>
          <a:prstGeom prst="rect">
            <a:avLst/>
          </a:prstGeom>
          <a:noFill/>
        </p:spPr>
        <p:txBody>
          <a:bodyPr wrap="square" rtlCol="0">
            <a:spAutoFit/>
          </a:bodyPr>
          <a:lstStyle/>
          <a:p>
            <a:r>
              <a:rPr lang="en-GB" sz="4400" b="1" dirty="0">
                <a:solidFill>
                  <a:srgbClr val="95519E"/>
                </a:solidFill>
                <a:latin typeface="Nunito" panose="00000500000000000000" pitchFamily="2" charset="0"/>
              </a:rPr>
              <a:t>Where are we now?</a:t>
            </a:r>
          </a:p>
        </p:txBody>
      </p:sp>
      <p:sp>
        <p:nvSpPr>
          <p:cNvPr id="6" name="Rounded Rectangle 5"/>
          <p:cNvSpPr/>
          <p:nvPr/>
        </p:nvSpPr>
        <p:spPr>
          <a:xfrm>
            <a:off x="5733803" y="1057874"/>
            <a:ext cx="6030733" cy="5123123"/>
          </a:xfrm>
          <a:prstGeom prst="roundRect">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dirty="0">
              <a:solidFill>
                <a:schemeClr val="tx1"/>
              </a:solidFill>
              <a:latin typeface="PT Sans" panose="020B0503020203020204" pitchFamily="34" charset="0"/>
              <a:ea typeface="Lato" panose="020B0604020202020204" charset="0"/>
              <a:cs typeface="Lato" panose="020B0604020202020204" charset="0"/>
            </a:endParaRPr>
          </a:p>
        </p:txBody>
      </p:sp>
      <p:sp>
        <p:nvSpPr>
          <p:cNvPr id="7" name="TextBox 6"/>
          <p:cNvSpPr txBox="1"/>
          <p:nvPr/>
        </p:nvSpPr>
        <p:spPr>
          <a:xfrm>
            <a:off x="319697" y="1905409"/>
            <a:ext cx="5106968" cy="3323987"/>
          </a:xfrm>
          <a:prstGeom prst="rect">
            <a:avLst/>
          </a:prstGeom>
          <a:noFill/>
        </p:spPr>
        <p:txBody>
          <a:bodyPr wrap="square" rtlCol="0">
            <a:spAutoFit/>
          </a:bodyPr>
          <a:lstStyle/>
          <a:p>
            <a:pPr>
              <a:lnSpc>
                <a:spcPct val="150000"/>
              </a:lnSpc>
            </a:pPr>
            <a:r>
              <a:rPr lang="en-GB" sz="2800" dirty="0">
                <a:latin typeface="PT Sans" panose="020B0503020203020204" pitchFamily="34" charset="0"/>
                <a:ea typeface="Lato" panose="020B0604020202020204" charset="0"/>
                <a:cs typeface="Lato" panose="020B0604020202020204" charset="0"/>
              </a:rPr>
              <a:t>On your own, complete the four corners activity.</a:t>
            </a:r>
          </a:p>
          <a:p>
            <a:pPr>
              <a:lnSpc>
                <a:spcPct val="150000"/>
              </a:lnSpc>
            </a:pPr>
            <a:endParaRPr lang="en-GB" sz="2800" dirty="0">
              <a:latin typeface="PT Sans" panose="020B0503020203020204" pitchFamily="34" charset="0"/>
              <a:ea typeface="Lato" panose="020B0604020202020204" charset="0"/>
              <a:cs typeface="Lato" panose="020B0604020202020204" charset="0"/>
            </a:endParaRPr>
          </a:p>
          <a:p>
            <a:pPr>
              <a:lnSpc>
                <a:spcPct val="150000"/>
              </a:lnSpc>
            </a:pPr>
            <a:r>
              <a:rPr lang="en-GB" sz="2800" dirty="0">
                <a:latin typeface="PT Sans" panose="020B0503020203020204" pitchFamily="34" charset="0"/>
                <a:ea typeface="Lato" panose="020B0604020202020204" charset="0"/>
                <a:cs typeface="Lato" panose="020B0604020202020204" charset="0"/>
              </a:rPr>
              <a:t>What do you already understand about </a:t>
            </a:r>
            <a:r>
              <a:rPr lang="en-GB" sz="2800" b="1" dirty="0">
                <a:latin typeface="PT Sans" panose="020B0503020203020204" pitchFamily="34" charset="0"/>
                <a:ea typeface="Lato" panose="020B0604020202020204" charset="0"/>
                <a:cs typeface="Lato" panose="020B0604020202020204" charset="0"/>
              </a:rPr>
              <a:t>intimacy</a:t>
            </a:r>
            <a:r>
              <a:rPr lang="en-GB" sz="2800" dirty="0">
                <a:latin typeface="PT Sans" panose="020B0503020203020204" pitchFamily="34" charset="0"/>
                <a:ea typeface="Lato" panose="020B0604020202020204" charset="0"/>
                <a:cs typeface="Lato" panose="020B0604020202020204" charset="0"/>
              </a:rPr>
              <a:t>?</a:t>
            </a:r>
          </a:p>
        </p:txBody>
      </p:sp>
      <p:cxnSp>
        <p:nvCxnSpPr>
          <p:cNvPr id="8" name="Straight Connector 7"/>
          <p:cNvCxnSpPr>
            <a:stCxn id="6" idx="0"/>
            <a:endCxn id="6" idx="2"/>
          </p:cNvCxnSpPr>
          <p:nvPr/>
        </p:nvCxnSpPr>
        <p:spPr>
          <a:xfrm>
            <a:off x="8749170" y="1057874"/>
            <a:ext cx="0" cy="5123123"/>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p:cNvCxnSpPr>
            <a:stCxn id="6" idx="1"/>
            <a:endCxn id="6" idx="3"/>
          </p:cNvCxnSpPr>
          <p:nvPr/>
        </p:nvCxnSpPr>
        <p:spPr>
          <a:xfrm>
            <a:off x="5733803" y="3619436"/>
            <a:ext cx="6030733" cy="0"/>
          </a:xfrm>
          <a:prstGeom prst="line">
            <a:avLst/>
          </a:prstGeom>
          <a:ln w="28575"/>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6144881" y="1621274"/>
            <a:ext cx="2297151" cy="1077218"/>
          </a:xfrm>
          <a:prstGeom prst="rect">
            <a:avLst/>
          </a:prstGeom>
          <a:noFill/>
        </p:spPr>
        <p:txBody>
          <a:bodyPr wrap="square" rtlCol="0">
            <a:spAutoFit/>
          </a:bodyPr>
          <a:lstStyle/>
          <a:p>
            <a:pPr algn="ctr"/>
            <a:r>
              <a:rPr lang="en-GB" sz="3200" b="1" dirty="0">
                <a:latin typeface="Nunito" panose="00000500000000000000" pitchFamily="2" charset="0"/>
                <a:ea typeface="Lato" panose="020B0604020202020204" charset="0"/>
                <a:cs typeface="Lato" panose="020B0604020202020204" charset="0"/>
              </a:rPr>
              <a:t>Definition of intimacy</a:t>
            </a:r>
          </a:p>
        </p:txBody>
      </p:sp>
      <p:sp>
        <p:nvSpPr>
          <p:cNvPr id="15" name="TextBox 14"/>
          <p:cNvSpPr txBox="1"/>
          <p:nvPr/>
        </p:nvSpPr>
        <p:spPr>
          <a:xfrm>
            <a:off x="9007737" y="1614467"/>
            <a:ext cx="2297151" cy="1077218"/>
          </a:xfrm>
          <a:prstGeom prst="rect">
            <a:avLst/>
          </a:prstGeom>
          <a:noFill/>
        </p:spPr>
        <p:txBody>
          <a:bodyPr wrap="square" rtlCol="0">
            <a:spAutoFit/>
          </a:bodyPr>
          <a:lstStyle/>
          <a:p>
            <a:pPr algn="ctr"/>
            <a:r>
              <a:rPr lang="en-GB" sz="3200" b="1" dirty="0">
                <a:latin typeface="Nunito" panose="00000500000000000000" pitchFamily="2" charset="0"/>
                <a:ea typeface="Lato" panose="020B0604020202020204" charset="0"/>
                <a:cs typeface="Lato" panose="020B0604020202020204" charset="0"/>
              </a:rPr>
              <a:t>Examples of intimacy</a:t>
            </a:r>
          </a:p>
        </p:txBody>
      </p:sp>
      <p:sp>
        <p:nvSpPr>
          <p:cNvPr id="16" name="TextBox 15"/>
          <p:cNvSpPr txBox="1"/>
          <p:nvPr/>
        </p:nvSpPr>
        <p:spPr>
          <a:xfrm>
            <a:off x="5904770" y="4047939"/>
            <a:ext cx="2825279" cy="1569660"/>
          </a:xfrm>
          <a:prstGeom prst="rect">
            <a:avLst/>
          </a:prstGeom>
          <a:noFill/>
        </p:spPr>
        <p:txBody>
          <a:bodyPr wrap="square" rtlCol="0">
            <a:spAutoFit/>
          </a:bodyPr>
          <a:lstStyle/>
          <a:p>
            <a:pPr algn="ctr"/>
            <a:r>
              <a:rPr lang="en-GB" sz="3200" b="1" dirty="0">
                <a:latin typeface="Nunito" panose="00000500000000000000" pitchFamily="2" charset="0"/>
                <a:ea typeface="Lato" panose="020B0604020202020204" charset="0"/>
                <a:cs typeface="Lato" panose="020B0604020202020204" charset="0"/>
              </a:rPr>
              <a:t>Signs a person is comfortable</a:t>
            </a:r>
          </a:p>
        </p:txBody>
      </p:sp>
      <p:sp>
        <p:nvSpPr>
          <p:cNvPr id="17" name="TextBox 16"/>
          <p:cNvSpPr txBox="1"/>
          <p:nvPr/>
        </p:nvSpPr>
        <p:spPr>
          <a:xfrm>
            <a:off x="8791578" y="3847774"/>
            <a:ext cx="2825279" cy="1569660"/>
          </a:xfrm>
          <a:prstGeom prst="rect">
            <a:avLst/>
          </a:prstGeom>
          <a:noFill/>
        </p:spPr>
        <p:txBody>
          <a:bodyPr wrap="square" rtlCol="0">
            <a:spAutoFit/>
          </a:bodyPr>
          <a:lstStyle/>
          <a:p>
            <a:pPr algn="ctr"/>
            <a:r>
              <a:rPr lang="en-GB" sz="3200" b="1" dirty="0">
                <a:latin typeface="Nunito" panose="00000500000000000000" pitchFamily="2" charset="0"/>
                <a:ea typeface="Lato" panose="020B0604020202020204" charset="0"/>
                <a:cs typeface="Lato" panose="020B0604020202020204" charset="0"/>
              </a:rPr>
              <a:t>Signs a person is not comfortable</a:t>
            </a:r>
          </a:p>
        </p:txBody>
      </p:sp>
    </p:spTree>
    <p:extLst>
      <p:ext uri="{BB962C8B-B14F-4D97-AF65-F5344CB8AC3E}">
        <p14:creationId xmlns:p14="http://schemas.microsoft.com/office/powerpoint/2010/main" val="576636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1DFB8D-20C1-B7E1-8B3E-769CBDE49B9A}"/>
              </a:ext>
            </a:extLst>
          </p:cNvPr>
          <p:cNvSpPr>
            <a:spLocks noGrp="1"/>
          </p:cNvSpPr>
          <p:nvPr>
            <p:ph type="body" sz="quarter" idx="11"/>
          </p:nvPr>
        </p:nvSpPr>
        <p:spPr>
          <a:xfrm>
            <a:off x="535272" y="3335078"/>
            <a:ext cx="11167638" cy="828685"/>
          </a:xfrm>
        </p:spPr>
        <p:txBody>
          <a:bodyPr>
            <a:normAutofit/>
          </a:bodyPr>
          <a:lstStyle/>
          <a:p>
            <a:pPr marL="0" indent="0">
              <a:buNone/>
            </a:pPr>
            <a:r>
              <a:rPr lang="en-GB" sz="3200" b="1" dirty="0"/>
              <a:t>The role of intimacy and pleasure</a:t>
            </a:r>
          </a:p>
        </p:txBody>
      </p:sp>
      <p:sp>
        <p:nvSpPr>
          <p:cNvPr id="3" name="Text Placeholder 2">
            <a:extLst>
              <a:ext uri="{FF2B5EF4-FFF2-40B4-BE49-F238E27FC236}">
                <a16:creationId xmlns:a16="http://schemas.microsoft.com/office/drawing/2014/main" id="{EE5D7A8B-915F-105B-91BA-0BCFCE55311A}"/>
              </a:ext>
            </a:extLst>
          </p:cNvPr>
          <p:cNvSpPr>
            <a:spLocks noGrp="1"/>
          </p:cNvSpPr>
          <p:nvPr>
            <p:ph type="body" sz="quarter" idx="12"/>
          </p:nvPr>
        </p:nvSpPr>
        <p:spPr>
          <a:xfrm>
            <a:off x="535273" y="4882390"/>
            <a:ext cx="5732221" cy="1188310"/>
          </a:xfrm>
        </p:spPr>
        <p:txBody>
          <a:bodyPr/>
          <a:lstStyle/>
          <a:p>
            <a:pPr marL="0" indent="0">
              <a:buNone/>
            </a:pPr>
            <a:r>
              <a:rPr lang="en-GB" sz="2800" dirty="0"/>
              <a:t>To learn about the role of intimacy, readiness, and pleasure in consensual relationships. </a:t>
            </a:r>
            <a:endParaRPr lang="en-GB" sz="1800" dirty="0"/>
          </a:p>
        </p:txBody>
      </p:sp>
      <p:sp>
        <p:nvSpPr>
          <p:cNvPr id="4" name="Text Placeholder 3">
            <a:extLst>
              <a:ext uri="{FF2B5EF4-FFF2-40B4-BE49-F238E27FC236}">
                <a16:creationId xmlns:a16="http://schemas.microsoft.com/office/drawing/2014/main" id="{41AA7507-715B-6F05-4B34-2F551CD6F49B}"/>
              </a:ext>
            </a:extLst>
          </p:cNvPr>
          <p:cNvSpPr>
            <a:spLocks noGrp="1"/>
          </p:cNvSpPr>
          <p:nvPr>
            <p:ph type="body" sz="quarter" idx="13"/>
          </p:nvPr>
        </p:nvSpPr>
        <p:spPr>
          <a:xfrm>
            <a:off x="6096000" y="4882390"/>
            <a:ext cx="5732221" cy="1188310"/>
          </a:xfrm>
        </p:spPr>
        <p:txBody>
          <a:bodyPr/>
          <a:lstStyle/>
          <a:p>
            <a:r>
              <a:rPr lang="en-GB" sz="1400" dirty="0">
                <a:latin typeface="Lato" panose="020B0604020202020204" charset="0"/>
                <a:ea typeface="Lato" panose="020B0604020202020204" charset="0"/>
                <a:cs typeface="Lato" panose="020B0604020202020204" charset="0"/>
              </a:rPr>
              <a:t>Recognise what enthusiastic consent looks and feels like </a:t>
            </a:r>
          </a:p>
          <a:p>
            <a:r>
              <a:rPr lang="en-GB" sz="1400" dirty="0">
                <a:latin typeface="Lato" panose="020B0604020202020204" charset="0"/>
                <a:ea typeface="Lato" panose="020B0604020202020204" charset="0"/>
                <a:cs typeface="Lato" panose="020B0604020202020204" charset="0"/>
              </a:rPr>
              <a:t>Assess the importance of readiness for intimacy as an individual and as a couple </a:t>
            </a:r>
          </a:p>
          <a:p>
            <a:r>
              <a:rPr lang="en-GB" sz="1400" dirty="0">
                <a:latin typeface="Lato" panose="020B0604020202020204" charset="0"/>
                <a:ea typeface="Lato" panose="020B0604020202020204" charset="0"/>
                <a:cs typeface="Lato" panose="020B0604020202020204" charset="0"/>
              </a:rPr>
              <a:t>Explain the role that communication and respect play in healthy relationships and consent</a:t>
            </a:r>
          </a:p>
        </p:txBody>
      </p:sp>
      <p:sp>
        <p:nvSpPr>
          <p:cNvPr id="6" name="Text Placeholder 5">
            <a:extLst>
              <a:ext uri="{FF2B5EF4-FFF2-40B4-BE49-F238E27FC236}">
                <a16:creationId xmlns:a16="http://schemas.microsoft.com/office/drawing/2014/main" id="{F73123E5-13D9-196D-38C6-CE0328639CD2}"/>
              </a:ext>
            </a:extLst>
          </p:cNvPr>
          <p:cNvSpPr>
            <a:spLocks noGrp="1"/>
          </p:cNvSpPr>
          <p:nvPr>
            <p:ph type="body" sz="quarter" idx="15"/>
          </p:nvPr>
        </p:nvSpPr>
        <p:spPr/>
        <p:txBody>
          <a:bodyPr/>
          <a:lstStyle/>
          <a:p>
            <a:pPr marL="0" indent="0" algn="ctr">
              <a:buNone/>
            </a:pPr>
            <a:r>
              <a:rPr lang="en-GB" sz="1600" dirty="0"/>
              <a:t>Healthy lifestyles/relationships</a:t>
            </a:r>
          </a:p>
        </p:txBody>
      </p:sp>
      <p:sp>
        <p:nvSpPr>
          <p:cNvPr id="7" name="Text Placeholder 6">
            <a:extLst>
              <a:ext uri="{FF2B5EF4-FFF2-40B4-BE49-F238E27FC236}">
                <a16:creationId xmlns:a16="http://schemas.microsoft.com/office/drawing/2014/main" id="{BF1A34CB-F7E9-F080-F9AD-8785123BD906}"/>
              </a:ext>
            </a:extLst>
          </p:cNvPr>
          <p:cNvSpPr>
            <a:spLocks noGrp="1"/>
          </p:cNvSpPr>
          <p:nvPr>
            <p:ph type="body" sz="quarter" idx="16"/>
          </p:nvPr>
        </p:nvSpPr>
        <p:spPr>
          <a:xfrm>
            <a:off x="5401795" y="1430056"/>
            <a:ext cx="1558298" cy="828685"/>
          </a:xfrm>
        </p:spPr>
        <p:txBody>
          <a:bodyPr/>
          <a:lstStyle/>
          <a:p>
            <a:pPr marL="0" indent="0" algn="ctr">
              <a:buNone/>
            </a:pPr>
            <a:r>
              <a:rPr lang="en-GB" sz="1600" b="1" dirty="0"/>
              <a:t>Healthy romantic relationships</a:t>
            </a:r>
          </a:p>
        </p:txBody>
      </p:sp>
      <p:sp>
        <p:nvSpPr>
          <p:cNvPr id="8" name="Text Placeholder 7">
            <a:extLst>
              <a:ext uri="{FF2B5EF4-FFF2-40B4-BE49-F238E27FC236}">
                <a16:creationId xmlns:a16="http://schemas.microsoft.com/office/drawing/2014/main" id="{9BBB5385-0AF5-4234-0AE3-D39D4FF5256C}"/>
              </a:ext>
            </a:extLst>
          </p:cNvPr>
          <p:cNvSpPr>
            <a:spLocks noGrp="1"/>
          </p:cNvSpPr>
          <p:nvPr>
            <p:ph type="body" sz="quarter" idx="17"/>
          </p:nvPr>
        </p:nvSpPr>
        <p:spPr/>
        <p:txBody>
          <a:bodyPr/>
          <a:lstStyle/>
          <a:p>
            <a:pPr marL="0" indent="0" algn="ctr">
              <a:buNone/>
            </a:pPr>
            <a:r>
              <a:rPr lang="en-GB" sz="1600" dirty="0"/>
              <a:t>Safe relationships and sexual health</a:t>
            </a:r>
          </a:p>
        </p:txBody>
      </p:sp>
      <p:sp>
        <p:nvSpPr>
          <p:cNvPr id="9" name="Text Placeholder 8">
            <a:extLst>
              <a:ext uri="{FF2B5EF4-FFF2-40B4-BE49-F238E27FC236}">
                <a16:creationId xmlns:a16="http://schemas.microsoft.com/office/drawing/2014/main" id="{6848D50F-FD76-B314-8C6A-89507FB48768}"/>
              </a:ext>
            </a:extLst>
          </p:cNvPr>
          <p:cNvSpPr>
            <a:spLocks noGrp="1"/>
          </p:cNvSpPr>
          <p:nvPr>
            <p:ph type="body" sz="quarter" idx="18"/>
          </p:nvPr>
        </p:nvSpPr>
        <p:spPr/>
        <p:txBody>
          <a:bodyPr/>
          <a:lstStyle/>
          <a:p>
            <a:pPr marL="0" indent="0" algn="ctr">
              <a:buNone/>
            </a:pPr>
            <a:r>
              <a:rPr lang="en-GB" sz="1600" dirty="0"/>
              <a:t>Families, fertility and pregnancy</a:t>
            </a:r>
          </a:p>
        </p:txBody>
      </p:sp>
      <p:sp>
        <p:nvSpPr>
          <p:cNvPr id="10" name="Text Placeholder 5">
            <a:extLst>
              <a:ext uri="{FF2B5EF4-FFF2-40B4-BE49-F238E27FC236}">
                <a16:creationId xmlns:a16="http://schemas.microsoft.com/office/drawing/2014/main" id="{AFF457D6-829D-4AE1-99A7-FE5DD0B876FB}"/>
              </a:ext>
            </a:extLst>
          </p:cNvPr>
          <p:cNvSpPr txBox="1">
            <a:spLocks/>
          </p:cNvSpPr>
          <p:nvPr/>
        </p:nvSpPr>
        <p:spPr>
          <a:xfrm>
            <a:off x="1142074" y="1450263"/>
            <a:ext cx="1434591" cy="828685"/>
          </a:xfrm>
          <a:prstGeom prst="rect">
            <a:avLst/>
          </a:prstGeom>
        </p:spPr>
        <p:txBody>
          <a:bodyPr anchor="ctr"/>
          <a:lstStyle>
            <a:lvl1pPr marL="228594" indent="-228594" algn="l" defTabSz="914377" rtl="0" eaLnBrk="1" latinLnBrk="0" hangingPunct="1">
              <a:lnSpc>
                <a:spcPct val="90000"/>
              </a:lnSpc>
              <a:spcBef>
                <a:spcPts val="1000"/>
              </a:spcBef>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Keeping safe</a:t>
            </a:r>
          </a:p>
        </p:txBody>
      </p:sp>
      <p:sp>
        <p:nvSpPr>
          <p:cNvPr id="5" name="TextBox 4">
            <a:extLst>
              <a:ext uri="{FF2B5EF4-FFF2-40B4-BE49-F238E27FC236}">
                <a16:creationId xmlns:a16="http://schemas.microsoft.com/office/drawing/2014/main" id="{1372B987-D2F9-08F6-5312-12B94C21135D}"/>
              </a:ext>
            </a:extLst>
          </p:cNvPr>
          <p:cNvSpPr txBox="1"/>
          <p:nvPr/>
        </p:nvSpPr>
        <p:spPr>
          <a:xfrm>
            <a:off x="3000188" y="449818"/>
            <a:ext cx="94585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sng" strike="noStrike" kern="1200" cap="none" spc="0" normalizeH="0" baseline="0" noProof="0" dirty="0">
                <a:ln>
                  <a:noFill/>
                </a:ln>
                <a:solidFill>
                  <a:prstClr val="black"/>
                </a:solidFill>
                <a:effectLst/>
                <a:uLnTx/>
                <a:uFillTx/>
                <a:latin typeface="Quebec Serial Medium"/>
                <a:ea typeface="+mn-ea"/>
                <a:cs typeface="+mn-cs"/>
              </a:rPr>
              <a:t>Unit: Love and relationships: Healthy romantic relationships</a:t>
            </a:r>
          </a:p>
        </p:txBody>
      </p:sp>
    </p:spTree>
    <p:extLst>
      <p:ext uri="{BB962C8B-B14F-4D97-AF65-F5344CB8AC3E}">
        <p14:creationId xmlns:p14="http://schemas.microsoft.com/office/powerpoint/2010/main" val="3654307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9959" y="705576"/>
            <a:ext cx="10714182" cy="769441"/>
          </a:xfrm>
          <a:prstGeom prst="rect">
            <a:avLst/>
          </a:prstGeom>
          <a:noFill/>
        </p:spPr>
        <p:txBody>
          <a:bodyPr wrap="square" rtlCol="0">
            <a:spAutoFit/>
          </a:bodyPr>
          <a:lstStyle/>
          <a:p>
            <a:r>
              <a:rPr lang="en-GB" sz="4400" b="1" dirty="0">
                <a:solidFill>
                  <a:srgbClr val="95519E"/>
                </a:solidFill>
                <a:latin typeface="Nunito" panose="00000500000000000000" pitchFamily="2" charset="0"/>
              </a:rPr>
              <a:t>Building intimacy</a:t>
            </a:r>
          </a:p>
        </p:txBody>
      </p:sp>
      <p:sp>
        <p:nvSpPr>
          <p:cNvPr id="2" name="TextBox 1"/>
          <p:cNvSpPr txBox="1"/>
          <p:nvPr/>
        </p:nvSpPr>
        <p:spPr>
          <a:xfrm>
            <a:off x="5629275" y="708538"/>
            <a:ext cx="6182765" cy="5752537"/>
          </a:xfrm>
          <a:prstGeom prst="rect">
            <a:avLst/>
          </a:prstGeom>
          <a:noFill/>
        </p:spPr>
        <p:txBody>
          <a:bodyPr wrap="square" rtlCol="0">
            <a:spAutoFit/>
          </a:bodyPr>
          <a:lstStyle/>
          <a:p>
            <a:pPr>
              <a:lnSpc>
                <a:spcPts val="3600"/>
              </a:lnSpc>
              <a:spcAft>
                <a:spcPts val="1200"/>
              </a:spcAft>
            </a:pPr>
            <a:r>
              <a:rPr lang="en-GB" sz="2800" dirty="0">
                <a:latin typeface="PT Sans" panose="020B0503020203020204" pitchFamily="34" charset="0"/>
                <a:ea typeface="Lato" panose="020B0604020202020204" charset="0"/>
                <a:cs typeface="Lato" panose="020B0604020202020204" charset="0"/>
              </a:rPr>
              <a:t>Working in partners, look at the intimacy cards and order the cards, from the first steps of building intimacy, up to the most intimate.</a:t>
            </a:r>
          </a:p>
          <a:p>
            <a:pPr>
              <a:lnSpc>
                <a:spcPts val="3600"/>
              </a:lnSpc>
              <a:spcAft>
                <a:spcPts val="1200"/>
              </a:spcAft>
            </a:pPr>
            <a:r>
              <a:rPr lang="en-GB" sz="2800" dirty="0">
                <a:latin typeface="PT Sans" panose="020B0503020203020204" pitchFamily="34" charset="0"/>
                <a:ea typeface="Lato" panose="020B0604020202020204" charset="0"/>
                <a:cs typeface="Lato" panose="020B0604020202020204" charset="0"/>
              </a:rPr>
              <a:t>There are 24 cards. You can:</a:t>
            </a:r>
          </a:p>
          <a:p>
            <a:pPr marL="457200" indent="-457200">
              <a:lnSpc>
                <a:spcPts val="3600"/>
              </a:lnSpc>
              <a:spcAft>
                <a:spcPts val="1200"/>
              </a:spcAft>
              <a:buFont typeface="Arial" panose="020B0604020202020204" pitchFamily="34" charset="0"/>
              <a:buChar char="•"/>
            </a:pPr>
            <a:r>
              <a:rPr lang="en-GB" sz="2800" dirty="0">
                <a:latin typeface="PT Sans" panose="020B0503020203020204" pitchFamily="34" charset="0"/>
                <a:ea typeface="Lato" panose="020B0604020202020204" charset="0"/>
                <a:cs typeface="Lato" panose="020B0604020202020204" charset="0"/>
              </a:rPr>
              <a:t>Put several cards at the same stage</a:t>
            </a:r>
          </a:p>
          <a:p>
            <a:pPr marL="457200" indent="-457200">
              <a:lnSpc>
                <a:spcPts val="3600"/>
              </a:lnSpc>
              <a:spcAft>
                <a:spcPts val="1200"/>
              </a:spcAft>
              <a:buFont typeface="Arial" panose="020B0604020202020204" pitchFamily="34" charset="0"/>
              <a:buChar char="•"/>
            </a:pPr>
            <a:r>
              <a:rPr lang="en-GB" sz="2800" dirty="0">
                <a:latin typeface="PT Sans" panose="020B0503020203020204" pitchFamily="34" charset="0"/>
                <a:ea typeface="Lato" panose="020B0604020202020204" charset="0"/>
                <a:cs typeface="Lato" panose="020B0604020202020204" charset="0"/>
              </a:rPr>
              <a:t>Put an </a:t>
            </a:r>
            <a:r>
              <a:rPr lang="en-GB" sz="2800" dirty="0">
                <a:solidFill>
                  <a:srgbClr val="FF0000"/>
                </a:solidFill>
                <a:latin typeface="PT Sans" panose="020B0503020203020204" pitchFamily="34" charset="0"/>
                <a:ea typeface="Lato" panose="020B0604020202020204" charset="0"/>
                <a:cs typeface="Lato" panose="020B0604020202020204" charset="0"/>
              </a:rPr>
              <a:t>X</a:t>
            </a:r>
            <a:r>
              <a:rPr lang="en-GB" sz="2800" dirty="0">
                <a:latin typeface="PT Sans" panose="020B0503020203020204" pitchFamily="34" charset="0"/>
                <a:ea typeface="Lato" panose="020B0604020202020204" charset="0"/>
                <a:cs typeface="Lato" panose="020B0604020202020204" charset="0"/>
              </a:rPr>
              <a:t> on any cards you don’t agree with (up to 10)</a:t>
            </a:r>
          </a:p>
          <a:p>
            <a:pPr marL="457200" indent="-457200">
              <a:lnSpc>
                <a:spcPts val="3600"/>
              </a:lnSpc>
              <a:spcAft>
                <a:spcPts val="1200"/>
              </a:spcAft>
              <a:buFont typeface="Arial" panose="020B0604020202020204" pitchFamily="34" charset="0"/>
              <a:buChar char="•"/>
            </a:pPr>
            <a:r>
              <a:rPr lang="en-GB" sz="2800" dirty="0">
                <a:latin typeface="PT Sans" panose="020B0503020203020204" pitchFamily="34" charset="0"/>
                <a:ea typeface="Lato" panose="020B0604020202020204" charset="0"/>
                <a:cs typeface="Lato" panose="020B0604020202020204" charset="0"/>
              </a:rPr>
              <a:t>Try to reach an agreement about where to place the cards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9385" t="9048" r="14495"/>
          <a:stretch/>
        </p:blipFill>
        <p:spPr>
          <a:xfrm>
            <a:off x="591872" y="1611249"/>
            <a:ext cx="2571571" cy="2361893"/>
          </a:xfrm>
          <a:prstGeom prst="rect">
            <a:avLst/>
          </a:prstGeom>
        </p:spPr>
      </p:pic>
      <p:pic>
        <p:nvPicPr>
          <p:cNvPr id="6" name="Picture 5">
            <a:extLst>
              <a:ext uri="{FF2B5EF4-FFF2-40B4-BE49-F238E27FC236}">
                <a16:creationId xmlns:a16="http://schemas.microsoft.com/office/drawing/2014/main" id="{395C5576-E025-47D3-BAA9-F442EB78537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63443" y="2718227"/>
            <a:ext cx="2239679" cy="2508814"/>
          </a:xfrm>
          <a:prstGeom prst="rect">
            <a:avLst/>
          </a:prstGeom>
        </p:spPr>
      </p:pic>
      <p:pic>
        <p:nvPicPr>
          <p:cNvPr id="10" name="Picture 9">
            <a:extLst>
              <a:ext uri="{FF2B5EF4-FFF2-40B4-BE49-F238E27FC236}">
                <a16:creationId xmlns:a16="http://schemas.microsoft.com/office/drawing/2014/main" id="{F903314A-AAF3-44EE-9795-960DE4A02D6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7803" y="4529165"/>
            <a:ext cx="3111191" cy="2074127"/>
          </a:xfrm>
          <a:prstGeom prst="rect">
            <a:avLst/>
          </a:prstGeom>
        </p:spPr>
      </p:pic>
    </p:spTree>
    <p:extLst>
      <p:ext uri="{BB962C8B-B14F-4D97-AF65-F5344CB8AC3E}">
        <p14:creationId xmlns:p14="http://schemas.microsoft.com/office/powerpoint/2010/main" val="2473530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05163" y="430864"/>
            <a:ext cx="10714182" cy="769441"/>
          </a:xfrm>
          <a:prstGeom prst="rect">
            <a:avLst/>
          </a:prstGeom>
          <a:noFill/>
        </p:spPr>
        <p:txBody>
          <a:bodyPr wrap="square" rtlCol="0">
            <a:spAutoFit/>
          </a:bodyPr>
          <a:lstStyle/>
          <a:p>
            <a:r>
              <a:rPr lang="en-GB" sz="4400" b="1" dirty="0">
                <a:solidFill>
                  <a:srgbClr val="95519E"/>
                </a:solidFill>
                <a:latin typeface="Nunito" panose="00000500000000000000" pitchFamily="2" charset="0"/>
              </a:rPr>
              <a:t>Comparing our views</a:t>
            </a:r>
          </a:p>
        </p:txBody>
      </p:sp>
      <p:sp>
        <p:nvSpPr>
          <p:cNvPr id="2" name="TextBox 1"/>
          <p:cNvSpPr txBox="1"/>
          <p:nvPr/>
        </p:nvSpPr>
        <p:spPr>
          <a:xfrm>
            <a:off x="222211" y="3066538"/>
            <a:ext cx="11976410" cy="3512628"/>
          </a:xfrm>
          <a:prstGeom prst="rect">
            <a:avLst/>
          </a:prstGeom>
          <a:noFill/>
        </p:spPr>
        <p:txBody>
          <a:bodyPr wrap="square" rtlCol="0">
            <a:spAutoFit/>
          </a:bodyPr>
          <a:lstStyle/>
          <a:p>
            <a:pPr>
              <a:lnSpc>
                <a:spcPts val="3500"/>
              </a:lnSpc>
              <a:spcBef>
                <a:spcPts val="1200"/>
              </a:spcBef>
            </a:pPr>
            <a:r>
              <a:rPr lang="en-GB" sz="2800" dirty="0">
                <a:latin typeface="PT Sans" panose="020B0503020203020204" pitchFamily="34" charset="0"/>
                <a:ea typeface="Lato" panose="020B0604020202020204" charset="0"/>
                <a:cs typeface="Lato" panose="020B0604020202020204" charset="0"/>
              </a:rPr>
              <a:t>Once you have returned to your seats, discuss with your partner:</a:t>
            </a:r>
          </a:p>
          <a:p>
            <a:pPr marL="457200" indent="-457200">
              <a:lnSpc>
                <a:spcPts val="3500"/>
              </a:lnSpc>
              <a:spcBef>
                <a:spcPts val="1200"/>
              </a:spcBef>
              <a:buFont typeface="+mj-lt"/>
              <a:buAutoNum type="alphaUcPeriod"/>
            </a:pPr>
            <a:r>
              <a:rPr lang="en-GB" sz="2400" dirty="0">
                <a:latin typeface="PT Sans" panose="020B0503020203020204" pitchFamily="34" charset="0"/>
                <a:ea typeface="Lato" panose="020B0604020202020204" charset="0"/>
                <a:cs typeface="Lato" panose="020B0604020202020204" charset="0"/>
              </a:rPr>
              <a:t>Which cards (if any) did your group choose to reject and why?</a:t>
            </a:r>
          </a:p>
          <a:p>
            <a:pPr marL="457200" indent="-457200">
              <a:lnSpc>
                <a:spcPts val="3500"/>
              </a:lnSpc>
              <a:spcBef>
                <a:spcPts val="1200"/>
              </a:spcBef>
              <a:buFont typeface="+mj-lt"/>
              <a:buAutoNum type="alphaUcPeriod"/>
            </a:pPr>
            <a:r>
              <a:rPr lang="en-GB" sz="2400" dirty="0">
                <a:latin typeface="PT Sans" panose="020B0503020203020204" pitchFamily="34" charset="0"/>
                <a:ea typeface="Lato" panose="020B0604020202020204" charset="0"/>
                <a:cs typeface="Lato" panose="020B0604020202020204" charset="0"/>
              </a:rPr>
              <a:t>Did you notice any differences between how different groups organised the cards?</a:t>
            </a:r>
          </a:p>
          <a:p>
            <a:pPr marL="457200" indent="-457200">
              <a:lnSpc>
                <a:spcPts val="3500"/>
              </a:lnSpc>
              <a:spcBef>
                <a:spcPts val="1200"/>
              </a:spcBef>
              <a:buFont typeface="+mj-lt"/>
              <a:buAutoNum type="alphaUcPeriod"/>
            </a:pPr>
            <a:r>
              <a:rPr lang="en-GB" sz="2400" dirty="0">
                <a:latin typeface="PT Sans" panose="020B0503020203020204" pitchFamily="34" charset="0"/>
                <a:ea typeface="Lato" panose="020B0604020202020204" charset="0"/>
                <a:cs typeface="Lato" panose="020B0604020202020204" charset="0"/>
              </a:rPr>
              <a:t>Was it easy or hard to agree on how to order the cards? Why do you think this is?</a:t>
            </a:r>
          </a:p>
          <a:p>
            <a:pPr marL="457200" indent="-457200">
              <a:lnSpc>
                <a:spcPts val="3500"/>
              </a:lnSpc>
              <a:spcBef>
                <a:spcPts val="1200"/>
              </a:spcBef>
              <a:buFont typeface="+mj-lt"/>
              <a:buAutoNum type="alphaUcPeriod"/>
            </a:pPr>
            <a:r>
              <a:rPr lang="en-GB" sz="2400" dirty="0">
                <a:latin typeface="PT Sans" panose="020B0503020203020204" pitchFamily="34" charset="0"/>
                <a:ea typeface="Lato" panose="020B0604020202020204" charset="0"/>
                <a:cs typeface="Lato" panose="020B0604020202020204" charset="0"/>
              </a:rPr>
              <a:t>Which is harder to establish - physical intimacy or emotional intimacy?</a:t>
            </a:r>
          </a:p>
          <a:p>
            <a:pPr marL="457200" indent="-457200">
              <a:lnSpc>
                <a:spcPts val="3500"/>
              </a:lnSpc>
              <a:spcBef>
                <a:spcPts val="1200"/>
              </a:spcBef>
              <a:buFont typeface="+mj-lt"/>
              <a:buAutoNum type="alphaUcPeriod"/>
            </a:pPr>
            <a:r>
              <a:rPr lang="en-GB" sz="2400" dirty="0">
                <a:latin typeface="PT Sans" panose="020B0503020203020204" pitchFamily="34" charset="0"/>
                <a:ea typeface="Lato" panose="020B0604020202020204" charset="0"/>
                <a:cs typeface="Lato" panose="020B0604020202020204" charset="0"/>
              </a:rPr>
              <a:t>Why does building intimacy take time? </a:t>
            </a:r>
          </a:p>
        </p:txBody>
      </p:sp>
      <p:sp>
        <p:nvSpPr>
          <p:cNvPr id="6" name="TextBox 5"/>
          <p:cNvSpPr txBox="1"/>
          <p:nvPr/>
        </p:nvSpPr>
        <p:spPr>
          <a:xfrm>
            <a:off x="222211" y="1131664"/>
            <a:ext cx="8622308" cy="1538883"/>
          </a:xfrm>
          <a:prstGeom prst="rect">
            <a:avLst/>
          </a:prstGeom>
          <a:noFill/>
        </p:spPr>
        <p:txBody>
          <a:bodyPr wrap="square" rtlCol="0">
            <a:spAutoFit/>
          </a:bodyPr>
          <a:lstStyle/>
          <a:p>
            <a:pPr>
              <a:spcAft>
                <a:spcPts val="1200"/>
              </a:spcAft>
            </a:pPr>
            <a:r>
              <a:rPr lang="en-GB" sz="2800" dirty="0">
                <a:latin typeface="PT Sans" panose="020B0503020203020204" pitchFamily="34" charset="0"/>
                <a:ea typeface="Lato" panose="020B0604020202020204" charset="0"/>
                <a:cs typeface="Lato" panose="020B0604020202020204" charset="0"/>
              </a:rPr>
              <a:t>Let’s see what other groups thought. </a:t>
            </a:r>
          </a:p>
          <a:p>
            <a:pPr>
              <a:spcAft>
                <a:spcPts val="1200"/>
              </a:spcAft>
            </a:pPr>
            <a:r>
              <a:rPr lang="en-GB" sz="2800" dirty="0">
                <a:latin typeface="PT Sans" panose="020B0503020203020204" pitchFamily="34" charset="0"/>
                <a:ea typeface="Lato" panose="020B0604020202020204" charset="0"/>
                <a:cs typeface="Lato" panose="020B0604020202020204" charset="0"/>
              </a:rPr>
              <a:t>Leave your cards where they are and move round to see how other tables ordered the cards. </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2378" y="430864"/>
            <a:ext cx="3279622" cy="2171041"/>
          </a:xfrm>
          <a:prstGeom prst="rect">
            <a:avLst/>
          </a:prstGeom>
        </p:spPr>
      </p:pic>
    </p:spTree>
    <p:extLst>
      <p:ext uri="{BB962C8B-B14F-4D97-AF65-F5344CB8AC3E}">
        <p14:creationId xmlns:p14="http://schemas.microsoft.com/office/powerpoint/2010/main" val="257045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14255" y="339027"/>
            <a:ext cx="10714182" cy="769441"/>
          </a:xfrm>
          <a:prstGeom prst="rect">
            <a:avLst/>
          </a:prstGeom>
          <a:noFill/>
        </p:spPr>
        <p:txBody>
          <a:bodyPr wrap="square" rtlCol="0">
            <a:spAutoFit/>
          </a:bodyPr>
          <a:lstStyle/>
          <a:p>
            <a:r>
              <a:rPr lang="en-GB" sz="4400" b="1" dirty="0">
                <a:solidFill>
                  <a:srgbClr val="95519E"/>
                </a:solidFill>
                <a:latin typeface="Nunito" panose="00000500000000000000" pitchFamily="2" charset="0"/>
              </a:rPr>
              <a:t>Enthusiastic consent</a:t>
            </a:r>
          </a:p>
        </p:txBody>
      </p:sp>
      <p:sp>
        <p:nvSpPr>
          <p:cNvPr id="8" name="Rectangle 7"/>
          <p:cNvSpPr/>
          <p:nvPr/>
        </p:nvSpPr>
        <p:spPr>
          <a:xfrm>
            <a:off x="276201" y="1021462"/>
            <a:ext cx="11639598" cy="959558"/>
          </a:xfrm>
          <a:prstGeom prst="rect">
            <a:avLst/>
          </a:prstGeom>
        </p:spPr>
        <p:txBody>
          <a:bodyPr wrap="square">
            <a:spAutoFit/>
          </a:bodyPr>
          <a:lstStyle/>
          <a:p>
            <a:pPr>
              <a:lnSpc>
                <a:spcPts val="3500"/>
              </a:lnSpc>
              <a:spcBef>
                <a:spcPts val="1800"/>
              </a:spcBef>
            </a:pPr>
            <a:r>
              <a:rPr lang="en-GB" sz="2800" dirty="0">
                <a:latin typeface="PT Sans" panose="020B0503020203020204" pitchFamily="34" charset="0"/>
                <a:ea typeface="Lato" panose="020B0604020202020204" charset="0"/>
                <a:cs typeface="Lato" panose="020B0604020202020204" charset="0"/>
              </a:rPr>
              <a:t>The following scenarios show examples of someone giving enthusiastic consent:</a:t>
            </a:r>
          </a:p>
        </p:txBody>
      </p:sp>
      <p:sp>
        <p:nvSpPr>
          <p:cNvPr id="5" name="Rectangle 4">
            <a:extLst>
              <a:ext uri="{FF2B5EF4-FFF2-40B4-BE49-F238E27FC236}">
                <a16:creationId xmlns:a16="http://schemas.microsoft.com/office/drawing/2014/main" id="{7D51D832-2607-43B5-AA00-AC6F7B8B59F0}"/>
              </a:ext>
            </a:extLst>
          </p:cNvPr>
          <p:cNvSpPr/>
          <p:nvPr/>
        </p:nvSpPr>
        <p:spPr>
          <a:xfrm>
            <a:off x="359375" y="1964914"/>
            <a:ext cx="5690131" cy="1531606"/>
          </a:xfrm>
          <a:prstGeom prst="rect">
            <a:avLst/>
          </a:prstGeom>
          <a:solidFill>
            <a:schemeClr val="bg1"/>
          </a:solidFill>
          <a:ln w="57150">
            <a:solidFill>
              <a:srgbClr val="0BF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Ty and Jamie say they love each other and they both kiss for a long time before they both feel ready to go further.</a:t>
            </a:r>
          </a:p>
        </p:txBody>
      </p:sp>
      <p:sp>
        <p:nvSpPr>
          <p:cNvPr id="12" name="Rectangle 11">
            <a:extLst>
              <a:ext uri="{FF2B5EF4-FFF2-40B4-BE49-F238E27FC236}">
                <a16:creationId xmlns:a16="http://schemas.microsoft.com/office/drawing/2014/main" id="{B63B5ECD-03CF-45F9-A6E7-7451B4C380A7}"/>
              </a:ext>
            </a:extLst>
          </p:cNvPr>
          <p:cNvSpPr/>
          <p:nvPr/>
        </p:nvSpPr>
        <p:spPr>
          <a:xfrm>
            <a:off x="369190" y="3626876"/>
            <a:ext cx="5690131" cy="1531606"/>
          </a:xfrm>
          <a:prstGeom prst="rect">
            <a:avLst/>
          </a:prstGeom>
          <a:solidFill>
            <a:schemeClr val="bg1"/>
          </a:solidFill>
          <a:ln w="57150">
            <a:solidFill>
              <a:srgbClr val="0BF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Suzanna asks Mali “Do you like this?”</a:t>
            </a:r>
          </a:p>
          <a:p>
            <a:pPr algn="ctr"/>
            <a:r>
              <a:rPr lang="en-GB" sz="2400" dirty="0">
                <a:solidFill>
                  <a:schemeClr val="tx1"/>
                </a:solidFill>
              </a:rPr>
              <a:t>Mali moans with pleasure and says “Yes!”</a:t>
            </a:r>
          </a:p>
        </p:txBody>
      </p:sp>
      <p:sp>
        <p:nvSpPr>
          <p:cNvPr id="13" name="Rectangle 12">
            <a:extLst>
              <a:ext uri="{FF2B5EF4-FFF2-40B4-BE49-F238E27FC236}">
                <a16:creationId xmlns:a16="http://schemas.microsoft.com/office/drawing/2014/main" id="{32381278-EC98-4DED-A56B-568D2EAF6A7A}"/>
              </a:ext>
            </a:extLst>
          </p:cNvPr>
          <p:cNvSpPr/>
          <p:nvPr/>
        </p:nvSpPr>
        <p:spPr>
          <a:xfrm>
            <a:off x="6188989" y="1964914"/>
            <a:ext cx="5690131" cy="1531606"/>
          </a:xfrm>
          <a:prstGeom prst="rect">
            <a:avLst/>
          </a:prstGeom>
          <a:solidFill>
            <a:schemeClr val="bg1"/>
          </a:solidFill>
          <a:ln w="57150">
            <a:solidFill>
              <a:srgbClr val="0BF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Greg’s partner asks “How does that feel?” </a:t>
            </a:r>
          </a:p>
          <a:p>
            <a:pPr algn="ctr"/>
            <a:r>
              <a:rPr lang="en-GB" sz="2400" dirty="0">
                <a:solidFill>
                  <a:schemeClr val="tx1"/>
                </a:solidFill>
              </a:rPr>
              <a:t>He says; “Keep going. That feels good.”</a:t>
            </a:r>
          </a:p>
        </p:txBody>
      </p:sp>
      <p:sp>
        <p:nvSpPr>
          <p:cNvPr id="14" name="Rectangle 13">
            <a:extLst>
              <a:ext uri="{FF2B5EF4-FFF2-40B4-BE49-F238E27FC236}">
                <a16:creationId xmlns:a16="http://schemas.microsoft.com/office/drawing/2014/main" id="{5E3E5D27-47DC-4006-B4A9-B9E1DE1A9342}"/>
              </a:ext>
            </a:extLst>
          </p:cNvPr>
          <p:cNvSpPr/>
          <p:nvPr/>
        </p:nvSpPr>
        <p:spPr>
          <a:xfrm>
            <a:off x="6188989" y="3626875"/>
            <a:ext cx="5690131" cy="1531606"/>
          </a:xfrm>
          <a:prstGeom prst="rect">
            <a:avLst/>
          </a:prstGeom>
          <a:solidFill>
            <a:schemeClr val="bg1"/>
          </a:solidFill>
          <a:ln w="57150">
            <a:solidFill>
              <a:srgbClr val="0BF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Alexis and Gia have spoken about contraception and gone to get some together. They are laughing, smiling, kissing and decide to take things further.</a:t>
            </a:r>
          </a:p>
        </p:txBody>
      </p:sp>
      <p:sp>
        <p:nvSpPr>
          <p:cNvPr id="15" name="Rectangle 14">
            <a:extLst>
              <a:ext uri="{FF2B5EF4-FFF2-40B4-BE49-F238E27FC236}">
                <a16:creationId xmlns:a16="http://schemas.microsoft.com/office/drawing/2014/main" id="{1B7A4FEB-A8E6-45D2-B5DD-AEFE91C93D3B}"/>
              </a:ext>
            </a:extLst>
          </p:cNvPr>
          <p:cNvSpPr/>
          <p:nvPr/>
        </p:nvSpPr>
        <p:spPr>
          <a:xfrm>
            <a:off x="359375" y="5288836"/>
            <a:ext cx="11556423" cy="1438855"/>
          </a:xfrm>
          <a:prstGeom prst="rect">
            <a:avLst/>
          </a:prstGeom>
        </p:spPr>
        <p:txBody>
          <a:bodyPr wrap="square">
            <a:spAutoFit/>
          </a:bodyPr>
          <a:lstStyle/>
          <a:p>
            <a:pPr>
              <a:lnSpc>
                <a:spcPts val="3500"/>
              </a:lnSpc>
              <a:spcBef>
                <a:spcPts val="1800"/>
              </a:spcBef>
            </a:pPr>
            <a:r>
              <a:rPr lang="en-GB" sz="2400" b="1" dirty="0">
                <a:solidFill>
                  <a:srgbClr val="FF0000"/>
                </a:solidFill>
                <a:latin typeface="PT Sans" panose="020B0503020203020204" pitchFamily="34" charset="0"/>
                <a:ea typeface="Lato" panose="020B0604020202020204" charset="0"/>
                <a:cs typeface="Lato" panose="020B0604020202020204" charset="0"/>
              </a:rPr>
              <a:t>TASK: Read the scenarios on your sheet that gives examples of someone not giving enthusiastic consent. Explain why the characters have not given consent in each scenario.</a:t>
            </a:r>
          </a:p>
        </p:txBody>
      </p:sp>
    </p:spTree>
    <p:extLst>
      <p:ext uri="{BB962C8B-B14F-4D97-AF65-F5344CB8AC3E}">
        <p14:creationId xmlns:p14="http://schemas.microsoft.com/office/powerpoint/2010/main" val="395639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bg/>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12" grpId="0" uiExpand="1" build="p" animBg="1"/>
      <p:bldP spid="13" grpId="0" uiExpand="1" build="p" animBg="1"/>
      <p:bldP spid="14"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2824" y="893210"/>
            <a:ext cx="10714182" cy="769441"/>
          </a:xfrm>
          <a:prstGeom prst="rect">
            <a:avLst/>
          </a:prstGeom>
          <a:noFill/>
        </p:spPr>
        <p:txBody>
          <a:bodyPr wrap="square" rtlCol="0">
            <a:spAutoFit/>
          </a:bodyPr>
          <a:lstStyle/>
          <a:p>
            <a:r>
              <a:rPr lang="en-GB" sz="4400" b="1" dirty="0">
                <a:solidFill>
                  <a:srgbClr val="95519E"/>
                </a:solidFill>
                <a:latin typeface="Nunito" panose="00000500000000000000" pitchFamily="2" charset="0"/>
              </a:rPr>
              <a:t>Communication skills</a:t>
            </a:r>
          </a:p>
        </p:txBody>
      </p:sp>
      <p:sp>
        <p:nvSpPr>
          <p:cNvPr id="8" name="Rectangle 7"/>
          <p:cNvSpPr/>
          <p:nvPr/>
        </p:nvSpPr>
        <p:spPr>
          <a:xfrm>
            <a:off x="352837" y="1662651"/>
            <a:ext cx="7770652" cy="4906151"/>
          </a:xfrm>
          <a:prstGeom prst="rect">
            <a:avLst/>
          </a:prstGeom>
        </p:spPr>
        <p:txBody>
          <a:bodyPr wrap="square">
            <a:spAutoFit/>
          </a:bodyPr>
          <a:lstStyle/>
          <a:p>
            <a:pPr>
              <a:lnSpc>
                <a:spcPts val="3600"/>
              </a:lnSpc>
              <a:spcBef>
                <a:spcPts val="1800"/>
              </a:spcBef>
            </a:pPr>
            <a:r>
              <a:rPr lang="en-GB" sz="2800" dirty="0">
                <a:latin typeface="PT Sans" panose="020B0503020203020204" pitchFamily="34" charset="0"/>
                <a:ea typeface="Lato" panose="020B0604020202020204" charset="0"/>
                <a:cs typeface="Lato" panose="020B0604020202020204" charset="0"/>
              </a:rPr>
              <a:t>Choose one of the scenarios where you ticked “May be consensual but needs to be checked”.</a:t>
            </a:r>
          </a:p>
          <a:p>
            <a:pPr>
              <a:lnSpc>
                <a:spcPts val="3600"/>
              </a:lnSpc>
              <a:spcBef>
                <a:spcPts val="1800"/>
              </a:spcBef>
            </a:pPr>
            <a:r>
              <a:rPr lang="en-GB" sz="2800" dirty="0">
                <a:latin typeface="PT Sans" panose="020B0503020203020204" pitchFamily="34" charset="0"/>
                <a:ea typeface="Lato" panose="020B0604020202020204" charset="0"/>
                <a:cs typeface="Lato" panose="020B0604020202020204" charset="0"/>
              </a:rPr>
              <a:t>Reflect in your books:</a:t>
            </a:r>
          </a:p>
          <a:p>
            <a:pPr marL="514350" indent="-514350">
              <a:lnSpc>
                <a:spcPts val="3600"/>
              </a:lnSpc>
              <a:spcBef>
                <a:spcPts val="1800"/>
              </a:spcBef>
              <a:buFont typeface="+mj-lt"/>
              <a:buAutoNum type="arabicPeriod"/>
            </a:pPr>
            <a:r>
              <a:rPr lang="en-GB" sz="2800" dirty="0">
                <a:latin typeface="PT Sans" panose="020B0503020203020204" pitchFamily="34" charset="0"/>
                <a:ea typeface="Lato" panose="020B0604020202020204" charset="0"/>
                <a:cs typeface="Lato" panose="020B0604020202020204" charset="0"/>
              </a:rPr>
              <a:t>How could the person in the situation check consent, to ensure their partner was freely and enthusiastically consenting?</a:t>
            </a:r>
          </a:p>
          <a:p>
            <a:pPr marL="514350" indent="-514350">
              <a:lnSpc>
                <a:spcPts val="3600"/>
              </a:lnSpc>
              <a:spcBef>
                <a:spcPts val="1800"/>
              </a:spcBef>
              <a:buFont typeface="+mj-lt"/>
              <a:buAutoNum type="arabicPeriod"/>
            </a:pPr>
            <a:r>
              <a:rPr lang="en-GB" sz="2800" dirty="0">
                <a:latin typeface="PT Sans" panose="020B0503020203020204" pitchFamily="34" charset="0"/>
                <a:ea typeface="Lato" panose="020B0604020202020204" charset="0"/>
                <a:cs typeface="Lato" panose="020B0604020202020204" charset="0"/>
              </a:rPr>
              <a:t>How could the character involved assertively communicate their feelings and explain their concerns? </a:t>
            </a:r>
          </a:p>
        </p:txBody>
      </p:sp>
      <p:pic>
        <p:nvPicPr>
          <p:cNvPr id="7" name="Picture 6">
            <a:extLst>
              <a:ext uri="{FF2B5EF4-FFF2-40B4-BE49-F238E27FC236}">
                <a16:creationId xmlns:a16="http://schemas.microsoft.com/office/drawing/2014/main" id="{9F3E4D34-D481-4FA0-A84B-0A9946E6D75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556416" y="893210"/>
            <a:ext cx="3282747" cy="4923692"/>
          </a:xfrm>
          <a:prstGeom prst="rect">
            <a:avLst/>
          </a:prstGeom>
        </p:spPr>
      </p:pic>
    </p:spTree>
    <p:extLst>
      <p:ext uri="{BB962C8B-B14F-4D97-AF65-F5344CB8AC3E}">
        <p14:creationId xmlns:p14="http://schemas.microsoft.com/office/powerpoint/2010/main" val="62420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2230" y="885520"/>
            <a:ext cx="10714182" cy="769441"/>
          </a:xfrm>
          <a:prstGeom prst="rect">
            <a:avLst/>
          </a:prstGeom>
          <a:noFill/>
        </p:spPr>
        <p:txBody>
          <a:bodyPr wrap="square" rtlCol="0">
            <a:spAutoFit/>
          </a:bodyPr>
          <a:lstStyle/>
          <a:p>
            <a:r>
              <a:rPr lang="en-GB" sz="4400" b="1" dirty="0">
                <a:solidFill>
                  <a:srgbClr val="95519E"/>
                </a:solidFill>
                <a:latin typeface="Nunito" panose="00000500000000000000" pitchFamily="2" charset="0"/>
              </a:rPr>
              <a:t>What has been learnt?</a:t>
            </a:r>
          </a:p>
        </p:txBody>
      </p:sp>
      <p:sp>
        <p:nvSpPr>
          <p:cNvPr id="10" name="Rounded Rectangle 9"/>
          <p:cNvSpPr/>
          <p:nvPr/>
        </p:nvSpPr>
        <p:spPr>
          <a:xfrm>
            <a:off x="484572" y="1616407"/>
            <a:ext cx="6030733" cy="5123123"/>
          </a:xfrm>
          <a:prstGeom prst="roundRect">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dirty="0">
              <a:solidFill>
                <a:schemeClr val="tx1"/>
              </a:solidFill>
              <a:latin typeface="PT Sans" panose="020B0503020203020204" pitchFamily="34" charset="0"/>
              <a:ea typeface="Lato" panose="020B0604020202020204" charset="0"/>
              <a:cs typeface="Lato" panose="020B0604020202020204" charset="0"/>
            </a:endParaRPr>
          </a:p>
        </p:txBody>
      </p:sp>
      <p:cxnSp>
        <p:nvCxnSpPr>
          <p:cNvPr id="11" name="Straight Connector 10"/>
          <p:cNvCxnSpPr>
            <a:stCxn id="10" idx="0"/>
            <a:endCxn id="10" idx="2"/>
          </p:cNvCxnSpPr>
          <p:nvPr/>
        </p:nvCxnSpPr>
        <p:spPr>
          <a:xfrm>
            <a:off x="3499939" y="1616407"/>
            <a:ext cx="0" cy="5123123"/>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p:cNvCxnSpPr>
            <a:stCxn id="10" idx="1"/>
            <a:endCxn id="10" idx="3"/>
          </p:cNvCxnSpPr>
          <p:nvPr/>
        </p:nvCxnSpPr>
        <p:spPr>
          <a:xfrm>
            <a:off x="484572" y="4177969"/>
            <a:ext cx="6030733" cy="0"/>
          </a:xfrm>
          <a:prstGeom prst="line">
            <a:avLst/>
          </a:prstGeom>
          <a:ln w="28575"/>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891202" y="2283106"/>
            <a:ext cx="2297151" cy="1077218"/>
          </a:xfrm>
          <a:prstGeom prst="rect">
            <a:avLst/>
          </a:prstGeom>
          <a:noFill/>
        </p:spPr>
        <p:txBody>
          <a:bodyPr wrap="square" rtlCol="0">
            <a:spAutoFit/>
          </a:bodyPr>
          <a:lstStyle/>
          <a:p>
            <a:pPr algn="ctr"/>
            <a:r>
              <a:rPr lang="en-GB" sz="3200" b="1" dirty="0">
                <a:latin typeface="Nunito" panose="00000500000000000000" pitchFamily="2" charset="0"/>
                <a:ea typeface="Lato" panose="020B0604020202020204" charset="0"/>
                <a:cs typeface="Lato" panose="020B0604020202020204" charset="0"/>
              </a:rPr>
              <a:t>Definition of intimacy</a:t>
            </a:r>
          </a:p>
        </p:txBody>
      </p:sp>
      <p:sp>
        <p:nvSpPr>
          <p:cNvPr id="14" name="TextBox 13"/>
          <p:cNvSpPr txBox="1"/>
          <p:nvPr/>
        </p:nvSpPr>
        <p:spPr>
          <a:xfrm>
            <a:off x="3811526" y="2351782"/>
            <a:ext cx="2297151" cy="1077218"/>
          </a:xfrm>
          <a:prstGeom prst="rect">
            <a:avLst/>
          </a:prstGeom>
          <a:noFill/>
        </p:spPr>
        <p:txBody>
          <a:bodyPr wrap="square" rtlCol="0">
            <a:spAutoFit/>
          </a:bodyPr>
          <a:lstStyle/>
          <a:p>
            <a:pPr algn="ctr"/>
            <a:r>
              <a:rPr lang="en-GB" sz="3200" b="1" dirty="0">
                <a:latin typeface="Nunito" panose="00000500000000000000" pitchFamily="2" charset="0"/>
                <a:ea typeface="Lato" panose="020B0604020202020204" charset="0"/>
                <a:cs typeface="Lato" panose="020B0604020202020204" charset="0"/>
              </a:rPr>
              <a:t>Examples of intimacy</a:t>
            </a:r>
          </a:p>
        </p:txBody>
      </p:sp>
      <p:sp>
        <p:nvSpPr>
          <p:cNvPr id="15" name="TextBox 14"/>
          <p:cNvSpPr txBox="1"/>
          <p:nvPr/>
        </p:nvSpPr>
        <p:spPr>
          <a:xfrm>
            <a:off x="627139" y="4605254"/>
            <a:ext cx="2825279" cy="1569660"/>
          </a:xfrm>
          <a:prstGeom prst="rect">
            <a:avLst/>
          </a:prstGeom>
          <a:noFill/>
        </p:spPr>
        <p:txBody>
          <a:bodyPr wrap="square" rtlCol="0">
            <a:spAutoFit/>
          </a:bodyPr>
          <a:lstStyle/>
          <a:p>
            <a:pPr algn="ctr"/>
            <a:r>
              <a:rPr lang="en-GB" sz="3200" b="1" dirty="0">
                <a:latin typeface="Nunito" panose="00000500000000000000" pitchFamily="2" charset="0"/>
                <a:ea typeface="Lato" panose="020B0604020202020204" charset="0"/>
                <a:cs typeface="Lato" panose="020B0604020202020204" charset="0"/>
              </a:rPr>
              <a:t>Signs a person is comfortable</a:t>
            </a:r>
          </a:p>
        </p:txBody>
      </p:sp>
      <p:sp>
        <p:nvSpPr>
          <p:cNvPr id="16" name="TextBox 15"/>
          <p:cNvSpPr txBox="1"/>
          <p:nvPr/>
        </p:nvSpPr>
        <p:spPr>
          <a:xfrm>
            <a:off x="3594982" y="4456763"/>
            <a:ext cx="2825279" cy="1569660"/>
          </a:xfrm>
          <a:prstGeom prst="rect">
            <a:avLst/>
          </a:prstGeom>
          <a:noFill/>
        </p:spPr>
        <p:txBody>
          <a:bodyPr wrap="square" rtlCol="0">
            <a:spAutoFit/>
          </a:bodyPr>
          <a:lstStyle/>
          <a:p>
            <a:pPr algn="ctr"/>
            <a:r>
              <a:rPr lang="en-GB" sz="3200" b="1" dirty="0">
                <a:latin typeface="Nunito" panose="00000500000000000000" pitchFamily="2" charset="0"/>
                <a:ea typeface="Lato" panose="020B0604020202020204" charset="0"/>
                <a:cs typeface="Lato" panose="020B0604020202020204" charset="0"/>
              </a:rPr>
              <a:t>Signs a person is not comfortable</a:t>
            </a:r>
          </a:p>
        </p:txBody>
      </p:sp>
      <p:sp>
        <p:nvSpPr>
          <p:cNvPr id="17" name="TextBox 16"/>
          <p:cNvSpPr txBox="1"/>
          <p:nvPr/>
        </p:nvSpPr>
        <p:spPr>
          <a:xfrm>
            <a:off x="7038119" y="1933754"/>
            <a:ext cx="4549515" cy="2857514"/>
          </a:xfrm>
          <a:prstGeom prst="rect">
            <a:avLst/>
          </a:prstGeom>
          <a:noFill/>
        </p:spPr>
        <p:txBody>
          <a:bodyPr wrap="square" rtlCol="0">
            <a:spAutoFit/>
          </a:bodyPr>
          <a:lstStyle/>
          <a:p>
            <a:pPr>
              <a:lnSpc>
                <a:spcPts val="3900"/>
              </a:lnSpc>
              <a:spcBef>
                <a:spcPts val="2400"/>
              </a:spcBef>
            </a:pPr>
            <a:r>
              <a:rPr lang="en-GB" sz="2800" dirty="0">
                <a:latin typeface="PT Sans" panose="020B0503020203020204" pitchFamily="34" charset="0"/>
                <a:ea typeface="Lato" panose="020B0604020202020204" charset="0"/>
                <a:cs typeface="Lato" panose="020B0604020202020204" charset="0"/>
              </a:rPr>
              <a:t>Revisit your initial ideas from the start of the lesson.</a:t>
            </a:r>
          </a:p>
          <a:p>
            <a:pPr>
              <a:lnSpc>
                <a:spcPts val="3900"/>
              </a:lnSpc>
              <a:spcBef>
                <a:spcPts val="2400"/>
              </a:spcBef>
            </a:pPr>
            <a:r>
              <a:rPr lang="en-GB" sz="2800" b="1" dirty="0">
                <a:solidFill>
                  <a:srgbClr val="00B050"/>
                </a:solidFill>
                <a:latin typeface="PT Sans" panose="020B0503020203020204" pitchFamily="34" charset="0"/>
                <a:ea typeface="Lato" panose="020B0604020202020204" charset="0"/>
                <a:cs typeface="Lato" panose="020B0604020202020204" charset="0"/>
              </a:rPr>
              <a:t>In green pen: improve your original ideas from the start of the lesson. </a:t>
            </a:r>
          </a:p>
        </p:txBody>
      </p:sp>
    </p:spTree>
    <p:extLst>
      <p:ext uri="{BB962C8B-B14F-4D97-AF65-F5344CB8AC3E}">
        <p14:creationId xmlns:p14="http://schemas.microsoft.com/office/powerpoint/2010/main" val="2575053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29000" y="431315"/>
            <a:ext cx="10714182" cy="1446550"/>
          </a:xfrm>
          <a:prstGeom prst="rect">
            <a:avLst/>
          </a:prstGeom>
          <a:noFill/>
        </p:spPr>
        <p:txBody>
          <a:bodyPr wrap="square" rtlCol="0">
            <a:spAutoFit/>
          </a:bodyPr>
          <a:lstStyle/>
          <a:p>
            <a:r>
              <a:rPr lang="en-GB" sz="4400" b="1" dirty="0">
                <a:solidFill>
                  <a:srgbClr val="95519E"/>
                </a:solidFill>
                <a:latin typeface="Nunito" panose="00000500000000000000" pitchFamily="2" charset="0"/>
              </a:rPr>
              <a:t>Signposting support </a:t>
            </a:r>
          </a:p>
          <a:p>
            <a:endParaRPr lang="en-GB" sz="4400" b="1" dirty="0">
              <a:solidFill>
                <a:srgbClr val="95519E"/>
              </a:solidFill>
              <a:latin typeface="Nunito" panose="00000500000000000000" pitchFamily="2" charset="0"/>
            </a:endParaRPr>
          </a:p>
        </p:txBody>
      </p:sp>
      <p:sp>
        <p:nvSpPr>
          <p:cNvPr id="8" name="TextBox 7"/>
          <p:cNvSpPr txBox="1"/>
          <p:nvPr/>
        </p:nvSpPr>
        <p:spPr>
          <a:xfrm>
            <a:off x="653756" y="1154590"/>
            <a:ext cx="8232335" cy="5132174"/>
          </a:xfrm>
          <a:prstGeom prst="rect">
            <a:avLst/>
          </a:prstGeom>
          <a:noFill/>
        </p:spPr>
        <p:txBody>
          <a:bodyPr wrap="square" rtlCol="0">
            <a:spAutoFit/>
          </a:bodyPr>
          <a:lstStyle/>
          <a:p>
            <a:pPr>
              <a:spcAft>
                <a:spcPts val="1500"/>
              </a:spcAft>
            </a:pPr>
            <a:r>
              <a:rPr lang="en-US" sz="2400" dirty="0">
                <a:latin typeface="PT Sans" panose="020B0503020203020204" pitchFamily="34" charset="0"/>
                <a:ea typeface="Lato" panose="020F0502020204030203" pitchFamily="34" charset="0"/>
                <a:cs typeface="Lato" panose="020F0502020204030203" pitchFamily="34" charset="0"/>
              </a:rPr>
              <a:t>If you have questions or concerns about healthy relationships,</a:t>
            </a:r>
          </a:p>
          <a:p>
            <a:pPr>
              <a:spcAft>
                <a:spcPts val="1500"/>
              </a:spcAft>
            </a:pPr>
            <a:r>
              <a:rPr lang="en-US" sz="2400" dirty="0">
                <a:latin typeface="PT Sans" panose="020B0503020203020204" pitchFamily="34" charset="0"/>
                <a:ea typeface="Lato" panose="020F0502020204030203" pitchFamily="34" charset="0"/>
                <a:cs typeface="Lato" panose="020F0502020204030203" pitchFamily="34" charset="0"/>
              </a:rPr>
              <a:t>you can speak to:</a:t>
            </a:r>
          </a:p>
          <a:p>
            <a:pPr marL="342900" indent="-342900">
              <a:spcAft>
                <a:spcPts val="1500"/>
              </a:spcAft>
              <a:buFont typeface="Arial" panose="020B0604020202020204" pitchFamily="34" charset="0"/>
              <a:buChar char="•"/>
            </a:pPr>
            <a:r>
              <a:rPr lang="en-US" sz="2400" dirty="0">
                <a:latin typeface="PT Sans" panose="020B0503020203020204" pitchFamily="34" charset="0"/>
                <a:ea typeface="Lato" panose="020F0502020204030203" pitchFamily="34" charset="0"/>
                <a:cs typeface="Lato" panose="020F0502020204030203" pitchFamily="34" charset="0"/>
              </a:rPr>
              <a:t>Your form tutor or PSHE teacher</a:t>
            </a:r>
          </a:p>
          <a:p>
            <a:pPr marL="342900" indent="-342900">
              <a:spcAft>
                <a:spcPts val="1500"/>
              </a:spcAft>
              <a:buFont typeface="Arial" panose="020B0604020202020204" pitchFamily="34" charset="0"/>
              <a:buChar char="•"/>
            </a:pPr>
            <a:r>
              <a:rPr lang="en-US" sz="2400" dirty="0">
                <a:latin typeface="PT Sans" panose="020B0503020203020204" pitchFamily="34" charset="0"/>
                <a:ea typeface="Lato" panose="020F0502020204030203" pitchFamily="34" charset="0"/>
                <a:cs typeface="Lato" panose="020F0502020204030203" pitchFamily="34" charset="0"/>
              </a:rPr>
              <a:t>Your head of year or a member of the safeguarding team</a:t>
            </a:r>
          </a:p>
          <a:p>
            <a:pPr marL="342900" indent="-342900">
              <a:spcAft>
                <a:spcPts val="1500"/>
              </a:spcAft>
              <a:buFont typeface="Arial" panose="020B0604020202020204" pitchFamily="34" charset="0"/>
              <a:buChar char="•"/>
            </a:pPr>
            <a:r>
              <a:rPr lang="en-US" sz="2400" dirty="0">
                <a:latin typeface="PT Sans" panose="020B0503020203020204" pitchFamily="34" charset="0"/>
                <a:ea typeface="Lato" panose="020F0502020204030203" pitchFamily="34" charset="0"/>
                <a:cs typeface="Lato" panose="020F0502020204030203" pitchFamily="34" charset="0"/>
              </a:rPr>
              <a:t>School nurse / any member of the first aid team. </a:t>
            </a:r>
          </a:p>
          <a:p>
            <a:pPr>
              <a:spcAft>
                <a:spcPts val="1500"/>
              </a:spcAft>
            </a:pPr>
            <a:r>
              <a:rPr lang="en-US" sz="2400" dirty="0">
                <a:latin typeface="PT Sans" panose="020B0503020203020204" pitchFamily="34" charset="0"/>
                <a:ea typeface="Lato" panose="020F0502020204030203" pitchFamily="34" charset="0"/>
                <a:cs typeface="Lato" panose="020F0502020204030203" pitchFamily="34" charset="0"/>
              </a:rPr>
              <a:t>There are also organisations where you can find out more and speak to trusted adults, such as:</a:t>
            </a:r>
          </a:p>
          <a:p>
            <a:pPr marL="342900" indent="-342900">
              <a:spcAft>
                <a:spcPts val="1500"/>
              </a:spcAft>
              <a:buFont typeface="Arial" panose="020B0604020202020204" pitchFamily="34" charset="0"/>
              <a:buChar char="•"/>
            </a:pPr>
            <a:r>
              <a:rPr lang="en-US" sz="2400" dirty="0">
                <a:latin typeface="PT Sans" panose="020B0503020203020204" pitchFamily="34" charset="0"/>
                <a:ea typeface="Lato" panose="020F0502020204030203" pitchFamily="34" charset="0"/>
                <a:cs typeface="Lato" panose="020F0502020204030203" pitchFamily="34" charset="0"/>
              </a:rPr>
              <a:t>Childline: 0800 111 </a:t>
            </a:r>
            <a:r>
              <a:rPr lang="en-US" sz="2400" dirty="0">
                <a:latin typeface="PT Sans" panose="020B0503020203020204" pitchFamily="34" charset="0"/>
                <a:ea typeface="Lato" panose="020F0502020204030203" pitchFamily="34" charset="0"/>
                <a:cs typeface="Lato" panose="020F0502020204030203" pitchFamily="34" charset="0"/>
                <a:hlinkClick r:id="rId3"/>
              </a:rPr>
              <a:t>www.childline.org.uk</a:t>
            </a:r>
            <a:r>
              <a:rPr lang="en-US" sz="2400" dirty="0">
                <a:latin typeface="PT Sans" panose="020B0503020203020204" pitchFamily="34" charset="0"/>
                <a:ea typeface="Lato" panose="020F0502020204030203" pitchFamily="34" charset="0"/>
                <a:cs typeface="Lato" panose="020F0502020204030203" pitchFamily="34" charset="0"/>
              </a:rPr>
              <a:t> </a:t>
            </a:r>
          </a:p>
          <a:p>
            <a:pPr marL="342900" indent="-342900">
              <a:spcAft>
                <a:spcPts val="1500"/>
              </a:spcAft>
              <a:buFont typeface="Arial" panose="020B0604020202020204" pitchFamily="34" charset="0"/>
              <a:buChar char="•"/>
            </a:pPr>
            <a:r>
              <a:rPr lang="en-GB" sz="2400" dirty="0">
                <a:latin typeface="PT Sans" panose="020B0503020203020204" pitchFamily="34" charset="0"/>
                <a:ea typeface="Lato" panose="020F0502020204030203" pitchFamily="34" charset="0"/>
                <a:cs typeface="Lato" panose="020F0502020204030203" pitchFamily="34" charset="0"/>
              </a:rPr>
              <a:t>Brook website: </a:t>
            </a:r>
            <a:r>
              <a:rPr lang="en-GB" sz="2400" dirty="0">
                <a:latin typeface="PT Sans" panose="020B0503020203020204" pitchFamily="34" charset="0"/>
                <a:ea typeface="Lato" panose="020F0502020204030203" pitchFamily="34" charset="0"/>
                <a:cs typeface="Lato" panose="020F0502020204030203" pitchFamily="34" charset="0"/>
                <a:hlinkClick r:id="rId4"/>
              </a:rPr>
              <a:t>www.brook.org.uk</a:t>
            </a:r>
            <a:r>
              <a:rPr lang="en-GB" sz="2400" dirty="0">
                <a:latin typeface="PT Sans" panose="020B0503020203020204" pitchFamily="34" charset="0"/>
                <a:ea typeface="Lato" panose="020F0502020204030203" pitchFamily="34" charset="0"/>
                <a:cs typeface="Lato" panose="020F0502020204030203" pitchFamily="34" charset="0"/>
              </a:rPr>
              <a:t>  </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10014" y="684324"/>
            <a:ext cx="3077770" cy="3958017"/>
          </a:xfrm>
          <a:prstGeom prst="rect">
            <a:avLst/>
          </a:prstGeom>
        </p:spPr>
      </p:pic>
    </p:spTree>
    <p:extLst>
      <p:ext uri="{BB962C8B-B14F-4D97-AF65-F5344CB8AC3E}">
        <p14:creationId xmlns:p14="http://schemas.microsoft.com/office/powerpoint/2010/main" val="3046328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153182"/>
            <a:ext cx="5544933" cy="769441"/>
          </a:xfrm>
          <a:prstGeom prst="rect">
            <a:avLst/>
          </a:prstGeom>
          <a:noFill/>
        </p:spPr>
        <p:txBody>
          <a:bodyPr wrap="square" rtlCol="0">
            <a:spAutoFit/>
          </a:bodyPr>
          <a:lstStyle/>
          <a:p>
            <a:r>
              <a:rPr lang="en-GB" sz="4400" b="1" dirty="0">
                <a:solidFill>
                  <a:srgbClr val="95519E"/>
                </a:solidFill>
                <a:latin typeface="Nunito" panose="00000500000000000000" pitchFamily="2" charset="0"/>
              </a:rPr>
              <a:t>More activities</a:t>
            </a:r>
          </a:p>
        </p:txBody>
      </p:sp>
      <p:sp>
        <p:nvSpPr>
          <p:cNvPr id="6" name="TextBox 5"/>
          <p:cNvSpPr txBox="1"/>
          <p:nvPr/>
        </p:nvSpPr>
        <p:spPr>
          <a:xfrm>
            <a:off x="650304" y="2153503"/>
            <a:ext cx="5355918" cy="3954929"/>
          </a:xfrm>
          <a:prstGeom prst="rect">
            <a:avLst/>
          </a:prstGeom>
          <a:noFill/>
          <a:ln>
            <a:solidFill>
              <a:schemeClr val="tx1"/>
            </a:solidFill>
          </a:ln>
        </p:spPr>
        <p:txBody>
          <a:bodyPr wrap="square" rtlCol="0">
            <a:spAutoFit/>
          </a:bodyPr>
          <a:lstStyle/>
          <a:p>
            <a:pPr>
              <a:spcBef>
                <a:spcPts val="1200"/>
              </a:spcBef>
            </a:pPr>
            <a:r>
              <a:rPr lang="en-GB" sz="2800" b="1" u="sng" dirty="0">
                <a:latin typeface="PT Sans" panose="020B0503020203020204" pitchFamily="34" charset="0"/>
                <a:ea typeface="Lato" panose="020B0604020202020204" charset="0"/>
                <a:cs typeface="Lato" panose="020B0604020202020204" charset="0"/>
              </a:rPr>
              <a:t>Traffic lights</a:t>
            </a:r>
          </a:p>
          <a:p>
            <a:pPr>
              <a:spcBef>
                <a:spcPts val="1200"/>
              </a:spcBef>
            </a:pPr>
            <a:r>
              <a:rPr lang="en-GB" sz="2800" dirty="0">
                <a:latin typeface="PT Sans" panose="020B0503020203020204" pitchFamily="34" charset="0"/>
                <a:ea typeface="Lato" panose="020B0604020202020204" charset="0"/>
                <a:cs typeface="Lato" panose="020B0604020202020204" charset="0"/>
              </a:rPr>
              <a:t>Create a traffic light poster, showing your examples of situations where there is:</a:t>
            </a:r>
          </a:p>
          <a:p>
            <a:pPr>
              <a:spcBef>
                <a:spcPts val="1200"/>
              </a:spcBef>
            </a:pPr>
            <a:r>
              <a:rPr lang="en-GB" sz="2800" dirty="0">
                <a:latin typeface="PT Sans" panose="020B0503020203020204" pitchFamily="34" charset="0"/>
                <a:ea typeface="Lato" panose="020B0604020202020204" charset="0"/>
                <a:cs typeface="Lato" panose="020B0604020202020204" charset="0"/>
              </a:rPr>
              <a:t>            Enthusiastic consent</a:t>
            </a:r>
          </a:p>
          <a:p>
            <a:pPr>
              <a:spcBef>
                <a:spcPts val="1200"/>
              </a:spcBef>
            </a:pPr>
            <a:r>
              <a:rPr lang="en-GB" sz="2800" dirty="0">
                <a:latin typeface="PT Sans" panose="020B0503020203020204" pitchFamily="34" charset="0"/>
                <a:ea typeface="Lato" panose="020B0604020202020204" charset="0"/>
                <a:cs typeface="Lato" panose="020B0604020202020204" charset="0"/>
              </a:rPr>
              <a:t>            Needs communication to </a:t>
            </a:r>
          </a:p>
          <a:p>
            <a:pPr>
              <a:spcBef>
                <a:spcPts val="1200"/>
              </a:spcBef>
            </a:pPr>
            <a:r>
              <a:rPr lang="en-GB" sz="2800" dirty="0">
                <a:latin typeface="PT Sans" panose="020B0503020203020204" pitchFamily="34" charset="0"/>
                <a:ea typeface="Lato" panose="020B0604020202020204" charset="0"/>
                <a:cs typeface="Lato" panose="020B0604020202020204" charset="0"/>
              </a:rPr>
              <a:t>            Lack of consent</a:t>
            </a:r>
          </a:p>
          <a:p>
            <a:pPr>
              <a:spcBef>
                <a:spcPts val="1200"/>
              </a:spcBef>
            </a:pPr>
            <a:endParaRPr lang="en-GB" sz="500" dirty="0">
              <a:latin typeface="PT Sans" panose="020B0503020203020204" pitchFamily="34" charset="0"/>
              <a:ea typeface="Lato" panose="020B0604020202020204" charset="0"/>
              <a:cs typeface="Lato" panose="020B0604020202020204" charset="0"/>
            </a:endParaRPr>
          </a:p>
        </p:txBody>
      </p:sp>
      <p:sp>
        <p:nvSpPr>
          <p:cNvPr id="8" name="TextBox 7"/>
          <p:cNvSpPr txBox="1"/>
          <p:nvPr/>
        </p:nvSpPr>
        <p:spPr>
          <a:xfrm>
            <a:off x="6185780" y="472484"/>
            <a:ext cx="5544932" cy="5608843"/>
          </a:xfrm>
          <a:prstGeom prst="rect">
            <a:avLst/>
          </a:prstGeom>
          <a:noFill/>
          <a:ln>
            <a:solidFill>
              <a:schemeClr val="tx1"/>
            </a:solidFill>
          </a:ln>
        </p:spPr>
        <p:txBody>
          <a:bodyPr wrap="square" rtlCol="0">
            <a:spAutoFit/>
          </a:bodyPr>
          <a:lstStyle/>
          <a:p>
            <a:pPr>
              <a:lnSpc>
                <a:spcPts val="3600"/>
              </a:lnSpc>
              <a:spcBef>
                <a:spcPts val="1800"/>
              </a:spcBef>
            </a:pPr>
            <a:r>
              <a:rPr lang="en-GB" sz="2800" b="1" u="sng" dirty="0">
                <a:latin typeface="PT Sans" panose="020B0503020203020204" pitchFamily="34" charset="0"/>
                <a:ea typeface="Lato" panose="020B0604020202020204" charset="0"/>
                <a:cs typeface="Lato" panose="020B0604020202020204" charset="0"/>
              </a:rPr>
              <a:t>Screwball</a:t>
            </a:r>
          </a:p>
          <a:p>
            <a:pPr>
              <a:lnSpc>
                <a:spcPts val="3600"/>
              </a:lnSpc>
              <a:spcBef>
                <a:spcPts val="1800"/>
              </a:spcBef>
            </a:pPr>
            <a:r>
              <a:rPr lang="en-GB" sz="2800" dirty="0">
                <a:latin typeface="PT Sans" panose="020B0503020203020204" pitchFamily="34" charset="0"/>
                <a:ea typeface="Lato" panose="020B0604020202020204" charset="0"/>
                <a:cs typeface="Lato" panose="020B0604020202020204" charset="0"/>
              </a:rPr>
              <a:t>Watch the Screwball film and identify key learning about consent, such as:</a:t>
            </a:r>
          </a:p>
          <a:p>
            <a:pPr marL="342900" indent="-342900">
              <a:lnSpc>
                <a:spcPts val="3600"/>
              </a:lnSpc>
              <a:spcBef>
                <a:spcPts val="1800"/>
              </a:spcBef>
              <a:buFont typeface="Arial" panose="020B0604020202020204" pitchFamily="34" charset="0"/>
              <a:buChar char="•"/>
            </a:pPr>
            <a:r>
              <a:rPr lang="en-GB" sz="2800" dirty="0">
                <a:latin typeface="PT Sans" panose="020B0503020203020204" pitchFamily="34" charset="0"/>
                <a:ea typeface="Lato" panose="020B0604020202020204" charset="0"/>
                <a:cs typeface="Lato" panose="020B0604020202020204" charset="0"/>
              </a:rPr>
              <a:t>Where is there enthusiastic consent?</a:t>
            </a:r>
          </a:p>
          <a:p>
            <a:pPr marL="342900" indent="-342900">
              <a:lnSpc>
                <a:spcPts val="3600"/>
              </a:lnSpc>
              <a:spcBef>
                <a:spcPts val="1800"/>
              </a:spcBef>
              <a:buFont typeface="Arial" panose="020B0604020202020204" pitchFamily="34" charset="0"/>
              <a:buChar char="•"/>
            </a:pPr>
            <a:r>
              <a:rPr lang="en-GB" sz="2800" dirty="0">
                <a:latin typeface="PT Sans" panose="020B0503020203020204" pitchFamily="34" charset="0"/>
                <a:ea typeface="Lato" panose="020B0604020202020204" charset="0"/>
                <a:cs typeface="Lato" panose="020B0604020202020204" charset="0"/>
              </a:rPr>
              <a:t>What conversations do they have about how they feel?</a:t>
            </a:r>
          </a:p>
          <a:p>
            <a:pPr marL="342900" indent="-342900">
              <a:lnSpc>
                <a:spcPts val="3600"/>
              </a:lnSpc>
              <a:spcBef>
                <a:spcPts val="1800"/>
              </a:spcBef>
              <a:buFont typeface="Arial" panose="020B0604020202020204" pitchFamily="34" charset="0"/>
              <a:buChar char="•"/>
            </a:pPr>
            <a:r>
              <a:rPr lang="en-GB" sz="2800" dirty="0">
                <a:latin typeface="PT Sans" panose="020B0503020203020204" pitchFamily="34" charset="0"/>
                <a:ea typeface="Lato" panose="020B0604020202020204" charset="0"/>
                <a:cs typeface="Lato" panose="020B0604020202020204" charset="0"/>
              </a:rPr>
              <a:t>What assumptions might both characters have made?</a:t>
            </a:r>
          </a:p>
        </p:txBody>
      </p:sp>
      <p:pic>
        <p:nvPicPr>
          <p:cNvPr id="9" name="Picture 8"/>
          <p:cNvPicPr>
            <a:picLocks noChangeAspect="1"/>
          </p:cNvPicPr>
          <p:nvPr/>
        </p:nvPicPr>
        <p:blipFill>
          <a:blip r:embed="rId3"/>
          <a:stretch>
            <a:fillRect/>
          </a:stretch>
        </p:blipFill>
        <p:spPr>
          <a:xfrm rot="10800000">
            <a:off x="778182" y="4197508"/>
            <a:ext cx="840022" cy="1680044"/>
          </a:xfrm>
          <a:prstGeom prst="rect">
            <a:avLst/>
          </a:prstGeom>
        </p:spPr>
      </p:pic>
    </p:spTree>
    <p:extLst>
      <p:ext uri="{BB962C8B-B14F-4D97-AF65-F5344CB8AC3E}">
        <p14:creationId xmlns:p14="http://schemas.microsoft.com/office/powerpoint/2010/main" val="113063965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Quebec">
      <a:majorFont>
        <a:latin typeface="Quebec Serial Heavy"/>
        <a:ea typeface=""/>
        <a:cs typeface=""/>
      </a:majorFont>
      <a:minorFont>
        <a:latin typeface="Quebec Serial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TotalTime>
  <Words>2282</Words>
  <Application>Microsoft Office PowerPoint</Application>
  <PresentationFormat>Widescreen</PresentationFormat>
  <Paragraphs>146</Paragraphs>
  <Slides>9</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Aptos</vt:lpstr>
      <vt:lpstr>Arial</vt:lpstr>
      <vt:lpstr>Calibri</vt:lpstr>
      <vt:lpstr>Calibri Light</vt:lpstr>
      <vt:lpstr>Century Gothic</vt:lpstr>
      <vt:lpstr>Lato</vt:lpstr>
      <vt:lpstr>NTFPrintfk</vt:lpstr>
      <vt:lpstr>Nunito</vt:lpstr>
      <vt:lpstr>PT Sans</vt:lpstr>
      <vt:lpstr>Quebec Serial Medium</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Shuttleworth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Mrs R Brew</dc:creator>
  <cp:lastModifiedBy>Mrs R Brew</cp:lastModifiedBy>
  <cp:revision>1</cp:revision>
  <dcterms:created xsi:type="dcterms:W3CDTF">2026-06-30T12:33:39Z</dcterms:created>
  <dcterms:modified xsi:type="dcterms:W3CDTF">2026-06-30T12:48:31Z</dcterms:modified>
</cp:coreProperties>
</file>