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6858000" cy="9144000" type="screen4x3"/>
  <p:notesSz cx="6797675" cy="9982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FFFF00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1FD1C0B-9F51-499B-8044-A1B590628768}" v="10" dt="2026-06-18T11:48:19.9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1694" y="-162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rs R Brew" userId="d1e7c88c-b4f7-427a-98e9-2f389e3f00c3" providerId="ADAL" clId="{5B3FCFA3-1761-4E4F-BCFD-0EAB845758A1}"/>
    <pc:docChg chg="undo custSel addSld delSld modSld">
      <pc:chgData name="Mrs R Brew" userId="d1e7c88c-b4f7-427a-98e9-2f389e3f00c3" providerId="ADAL" clId="{5B3FCFA3-1761-4E4F-BCFD-0EAB845758A1}" dt="2026-06-18T11:48:19.961" v="126" actId="1076"/>
      <pc:docMkLst>
        <pc:docMk/>
      </pc:docMkLst>
      <pc:sldChg chg="addSp delSp modSp add del mod">
        <pc:chgData name="Mrs R Brew" userId="d1e7c88c-b4f7-427a-98e9-2f389e3f00c3" providerId="ADAL" clId="{5B3FCFA3-1761-4E4F-BCFD-0EAB845758A1}" dt="2026-06-18T11:48:19.961" v="126" actId="1076"/>
        <pc:sldMkLst>
          <pc:docMk/>
          <pc:sldMk cId="738494555" sldId="256"/>
        </pc:sldMkLst>
        <pc:spChg chg="add mod">
          <ac:chgData name="Mrs R Brew" userId="d1e7c88c-b4f7-427a-98e9-2f389e3f00c3" providerId="ADAL" clId="{5B3FCFA3-1761-4E4F-BCFD-0EAB845758A1}" dt="2026-06-18T11:48:04.070" v="121" actId="20577"/>
          <ac:spMkLst>
            <pc:docMk/>
            <pc:sldMk cId="738494555" sldId="256"/>
            <ac:spMk id="2" creationId="{BD9F86B3-6DAB-78BD-7AFB-772562EF61C9}"/>
          </ac:spMkLst>
        </pc:spChg>
        <pc:spChg chg="del">
          <ac:chgData name="Mrs R Brew" userId="d1e7c88c-b4f7-427a-98e9-2f389e3f00c3" providerId="ADAL" clId="{5B3FCFA3-1761-4E4F-BCFD-0EAB845758A1}" dt="2026-06-18T11:47:09.294" v="18" actId="478"/>
          <ac:spMkLst>
            <pc:docMk/>
            <pc:sldMk cId="738494555" sldId="256"/>
            <ac:spMk id="100" creationId="{8926ADA4-143B-447E-B656-EBCB2BBC70DD}"/>
          </ac:spMkLst>
        </pc:spChg>
        <pc:spChg chg="mod">
          <ac:chgData name="Mrs R Brew" userId="d1e7c88c-b4f7-427a-98e9-2f389e3f00c3" providerId="ADAL" clId="{5B3FCFA3-1761-4E4F-BCFD-0EAB845758A1}" dt="2026-06-18T11:47:20.338" v="21" actId="1076"/>
          <ac:spMkLst>
            <pc:docMk/>
            <pc:sldMk cId="738494555" sldId="256"/>
            <ac:spMk id="102" creationId="{E3C32EEF-6562-4056-AC68-BAAA406C3BA7}"/>
          </ac:spMkLst>
        </pc:spChg>
        <pc:spChg chg="mod">
          <ac:chgData name="Mrs R Brew" userId="d1e7c88c-b4f7-427a-98e9-2f389e3f00c3" providerId="ADAL" clId="{5B3FCFA3-1761-4E4F-BCFD-0EAB845758A1}" dt="2026-06-18T11:47:12.823" v="19" actId="1076"/>
          <ac:spMkLst>
            <pc:docMk/>
            <pc:sldMk cId="738494555" sldId="256"/>
            <ac:spMk id="108" creationId="{EA66E9EF-A73F-43C8-BDD9-3C9A7BF81A90}"/>
          </ac:spMkLst>
        </pc:spChg>
        <pc:spChg chg="del">
          <ac:chgData name="Mrs R Brew" userId="d1e7c88c-b4f7-427a-98e9-2f389e3f00c3" providerId="ADAL" clId="{5B3FCFA3-1761-4E4F-BCFD-0EAB845758A1}" dt="2026-06-18T11:47:07.349" v="17" actId="478"/>
          <ac:spMkLst>
            <pc:docMk/>
            <pc:sldMk cId="738494555" sldId="256"/>
            <ac:spMk id="109" creationId="{AA8AB711-73D8-45F8-A1B7-2B42ACEE7D96}"/>
          </ac:spMkLst>
        </pc:spChg>
        <pc:picChg chg="del mod">
          <ac:chgData name="Mrs R Brew" userId="d1e7c88c-b4f7-427a-98e9-2f389e3f00c3" providerId="ADAL" clId="{5B3FCFA3-1761-4E4F-BCFD-0EAB845758A1}" dt="2026-06-18T11:47:22.032" v="23" actId="478"/>
          <ac:picMkLst>
            <pc:docMk/>
            <pc:sldMk cId="738494555" sldId="256"/>
            <ac:picMk id="10" creationId="{DEBA7E9C-58D4-4F62-B12E-3F2388510A31}"/>
          </ac:picMkLst>
        </pc:picChg>
        <pc:picChg chg="mod">
          <ac:chgData name="Mrs R Brew" userId="d1e7c88c-b4f7-427a-98e9-2f389e3f00c3" providerId="ADAL" clId="{5B3FCFA3-1761-4E4F-BCFD-0EAB845758A1}" dt="2026-06-18T11:48:19.961" v="126" actId="1076"/>
          <ac:picMkLst>
            <pc:docMk/>
            <pc:sldMk cId="738494555" sldId="256"/>
            <ac:picMk id="86" creationId="{E8100AB4-E7E8-4C00-944F-1836891CEF45}"/>
          </ac:picMkLst>
        </pc:picChg>
        <pc:picChg chg="mod">
          <ac:chgData name="Mrs R Brew" userId="d1e7c88c-b4f7-427a-98e9-2f389e3f00c3" providerId="ADAL" clId="{5B3FCFA3-1761-4E4F-BCFD-0EAB845758A1}" dt="2026-06-18T11:47:14.769" v="20" actId="1076"/>
          <ac:picMkLst>
            <pc:docMk/>
            <pc:sldMk cId="738494555" sldId="256"/>
            <ac:picMk id="88" creationId="{182A1375-3F2A-45E9-ACAE-6D44AE8ABA9A}"/>
          </ac:picMkLst>
        </pc:picChg>
      </pc:sldChg>
      <pc:sldChg chg="modSp add">
        <pc:chgData name="Mrs R Brew" userId="d1e7c88c-b4f7-427a-98e9-2f389e3f00c3" providerId="ADAL" clId="{5B3FCFA3-1761-4E4F-BCFD-0EAB845758A1}" dt="2026-06-18T11:48:16.290" v="125" actId="1076"/>
        <pc:sldMkLst>
          <pc:docMk/>
          <pc:sldMk cId="2763855825" sldId="257"/>
        </pc:sldMkLst>
        <pc:picChg chg="mod">
          <ac:chgData name="Mrs R Brew" userId="d1e7c88c-b4f7-427a-98e9-2f389e3f00c3" providerId="ADAL" clId="{5B3FCFA3-1761-4E4F-BCFD-0EAB845758A1}" dt="2026-06-18T11:48:16.290" v="125" actId="1076"/>
          <ac:picMkLst>
            <pc:docMk/>
            <pc:sldMk cId="2763855825" sldId="257"/>
            <ac:picMk id="86" creationId="{F9C787BA-AC8F-1F22-4418-079F1895BCDB}"/>
          </ac:picMkLst>
        </pc:picChg>
      </pc:sldChg>
      <pc:sldChg chg="modSp del mod">
        <pc:chgData name="Mrs R Brew" userId="d1e7c88c-b4f7-427a-98e9-2f389e3f00c3" providerId="ADAL" clId="{5B3FCFA3-1761-4E4F-BCFD-0EAB845758A1}" dt="2026-06-18T11:46:53.196" v="16" actId="47"/>
        <pc:sldMkLst>
          <pc:docMk/>
          <pc:sldMk cId="3584087311" sldId="257"/>
        </pc:sldMkLst>
        <pc:spChg chg="mod">
          <ac:chgData name="Mrs R Brew" userId="d1e7c88c-b4f7-427a-98e9-2f389e3f00c3" providerId="ADAL" clId="{5B3FCFA3-1761-4E4F-BCFD-0EAB845758A1}" dt="2026-06-18T11:46:28.188" v="14" actId="1076"/>
          <ac:spMkLst>
            <pc:docMk/>
            <pc:sldMk cId="3584087311" sldId="257"/>
            <ac:spMk id="97" creationId="{2FBE6389-08BD-4417-A413-685E78BD31FB}"/>
          </ac:spMkLst>
        </pc:spChg>
        <pc:spChg chg="mod">
          <ac:chgData name="Mrs R Brew" userId="d1e7c88c-b4f7-427a-98e9-2f389e3f00c3" providerId="ADAL" clId="{5B3FCFA3-1761-4E4F-BCFD-0EAB845758A1}" dt="2026-06-18T11:46:17.867" v="10" actId="1076"/>
          <ac:spMkLst>
            <pc:docMk/>
            <pc:sldMk cId="3584087311" sldId="257"/>
            <ac:spMk id="99" creationId="{971DAC85-6A3E-4F42-BEE5-9BFEBFD4BFF6}"/>
          </ac:spMkLst>
        </pc:spChg>
        <pc:spChg chg="mod">
          <ac:chgData name="Mrs R Brew" userId="d1e7c88c-b4f7-427a-98e9-2f389e3f00c3" providerId="ADAL" clId="{5B3FCFA3-1761-4E4F-BCFD-0EAB845758A1}" dt="2026-06-18T11:46:25.851" v="13" actId="1076"/>
          <ac:spMkLst>
            <pc:docMk/>
            <pc:sldMk cId="3584087311" sldId="257"/>
            <ac:spMk id="103" creationId="{99B28E10-5759-4B70-8239-3D9CE8FA717A}"/>
          </ac:spMkLst>
        </pc:spChg>
        <pc:spChg chg="mod">
          <ac:chgData name="Mrs R Brew" userId="d1e7c88c-b4f7-427a-98e9-2f389e3f00c3" providerId="ADAL" clId="{5B3FCFA3-1761-4E4F-BCFD-0EAB845758A1}" dt="2026-06-18T11:46:14.026" v="9" actId="14100"/>
          <ac:spMkLst>
            <pc:docMk/>
            <pc:sldMk cId="3584087311" sldId="257"/>
            <ac:spMk id="106" creationId="{F3CCBBC0-F60F-47A7-A170-4246205EB216}"/>
          </ac:spMkLst>
        </pc:spChg>
        <pc:picChg chg="mod">
          <ac:chgData name="Mrs R Brew" userId="d1e7c88c-b4f7-427a-98e9-2f389e3f00c3" providerId="ADAL" clId="{5B3FCFA3-1761-4E4F-BCFD-0EAB845758A1}" dt="2026-06-18T11:46:02.624" v="6" actId="1076"/>
          <ac:picMkLst>
            <pc:docMk/>
            <pc:sldMk cId="3584087311" sldId="257"/>
            <ac:picMk id="80" creationId="{A172A2F9-B308-4168-82D2-A327BE0AC2DF}"/>
          </ac:picMkLst>
        </pc:picChg>
        <pc:picChg chg="mod">
          <ac:chgData name="Mrs R Brew" userId="d1e7c88c-b4f7-427a-98e9-2f389e3f00c3" providerId="ADAL" clId="{5B3FCFA3-1761-4E4F-BCFD-0EAB845758A1}" dt="2026-06-18T11:46:08.379" v="7" actId="1076"/>
          <ac:picMkLst>
            <pc:docMk/>
            <pc:sldMk cId="3584087311" sldId="257"/>
            <ac:picMk id="84" creationId="{A3BE1159-FB5B-4CB8-A334-AD53AC7ECB10}"/>
          </ac:picMkLst>
        </pc:picChg>
        <pc:picChg chg="mod">
          <ac:chgData name="Mrs R Brew" userId="d1e7c88c-b4f7-427a-98e9-2f389e3f00c3" providerId="ADAL" clId="{5B3FCFA3-1761-4E4F-BCFD-0EAB845758A1}" dt="2026-06-18T11:46:34.355" v="15" actId="1076"/>
          <ac:picMkLst>
            <pc:docMk/>
            <pc:sldMk cId="3584087311" sldId="257"/>
            <ac:picMk id="86" creationId="{E8100AB4-E7E8-4C00-944F-1836891CEF4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79BC3-2EFC-4F42-B7F1-B51F35BE5EEF}" type="datetimeFigureOut">
              <a:rPr lang="en-GB" smtClean="0"/>
              <a:t>18/06/2026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89C24-3295-4849-A05D-A585284139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2498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79BC3-2EFC-4F42-B7F1-B51F35BE5EEF}" type="datetimeFigureOut">
              <a:rPr lang="en-GB" smtClean="0"/>
              <a:t>18/06/2026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89C24-3295-4849-A05D-A585284139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6280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79BC3-2EFC-4F42-B7F1-B51F35BE5EEF}" type="datetimeFigureOut">
              <a:rPr lang="en-GB" smtClean="0"/>
              <a:t>18/06/2026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89C24-3295-4849-A05D-A585284139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477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79BC3-2EFC-4F42-B7F1-B51F35BE5EEF}" type="datetimeFigureOut">
              <a:rPr lang="en-GB" smtClean="0"/>
              <a:t>18/06/2026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89C24-3295-4849-A05D-A585284139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2164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79BC3-2EFC-4F42-B7F1-B51F35BE5EEF}" type="datetimeFigureOut">
              <a:rPr lang="en-GB" smtClean="0"/>
              <a:t>18/06/2026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89C24-3295-4849-A05D-A585284139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7780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79BC3-2EFC-4F42-B7F1-B51F35BE5EEF}" type="datetimeFigureOut">
              <a:rPr lang="en-GB" smtClean="0"/>
              <a:t>18/06/2026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89C24-3295-4849-A05D-A585284139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1847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79BC3-2EFC-4F42-B7F1-B51F35BE5EEF}" type="datetimeFigureOut">
              <a:rPr lang="en-GB" smtClean="0"/>
              <a:t>18/06/2026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89C24-3295-4849-A05D-A585284139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25522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79BC3-2EFC-4F42-B7F1-B51F35BE5EEF}" type="datetimeFigureOut">
              <a:rPr lang="en-GB" smtClean="0"/>
              <a:t>18/06/2026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89C24-3295-4849-A05D-A585284139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46965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79BC3-2EFC-4F42-B7F1-B51F35BE5EEF}" type="datetimeFigureOut">
              <a:rPr lang="en-GB" smtClean="0"/>
              <a:t>18/06/2026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89C24-3295-4849-A05D-A585284139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0971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79BC3-2EFC-4F42-B7F1-B51F35BE5EEF}" type="datetimeFigureOut">
              <a:rPr lang="en-GB" smtClean="0"/>
              <a:t>18/06/2026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89C24-3295-4849-A05D-A585284139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1127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79BC3-2EFC-4F42-B7F1-B51F35BE5EEF}" type="datetimeFigureOut">
              <a:rPr lang="en-GB" smtClean="0"/>
              <a:t>18/06/2026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89C24-3295-4849-A05D-A585284139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0454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779BC3-2EFC-4F42-B7F1-B51F35BE5EEF}" type="datetimeFigureOut">
              <a:rPr lang="en-GB" smtClean="0"/>
              <a:t>18/06/2026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989C24-3295-4849-A05D-A585284139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6065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Block Arc 28">
            <a:extLst>
              <a:ext uri="{FF2B5EF4-FFF2-40B4-BE49-F238E27FC236}">
                <a16:creationId xmlns:a16="http://schemas.microsoft.com/office/drawing/2014/main" id="{C6BDE1FA-F7E0-4C02-BCEF-F14A214FC8A9}"/>
              </a:ext>
            </a:extLst>
          </p:cNvPr>
          <p:cNvSpPr/>
          <p:nvPr/>
        </p:nvSpPr>
        <p:spPr>
          <a:xfrm rot="5400000">
            <a:off x="4820231" y="7480594"/>
            <a:ext cx="1594796" cy="1610104"/>
          </a:xfrm>
          <a:prstGeom prst="blockArc">
            <a:avLst>
              <a:gd name="adj1" fmla="val 10800000"/>
              <a:gd name="adj2" fmla="val 17710756"/>
              <a:gd name="adj3" fmla="val 29973"/>
            </a:avLst>
          </a:prstGeom>
          <a:solidFill>
            <a:srgbClr val="FF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65" name="Arrow: U-Turn 64">
            <a:extLst>
              <a:ext uri="{FF2B5EF4-FFF2-40B4-BE49-F238E27FC236}">
                <a16:creationId xmlns:a16="http://schemas.microsoft.com/office/drawing/2014/main" id="{23C33177-FFB4-43A7-8C35-3ADA00890902}"/>
              </a:ext>
            </a:extLst>
          </p:cNvPr>
          <p:cNvSpPr/>
          <p:nvPr/>
        </p:nvSpPr>
        <p:spPr>
          <a:xfrm rot="16200000">
            <a:off x="1590344" y="3938500"/>
            <a:ext cx="2721022" cy="5356995"/>
          </a:xfrm>
          <a:prstGeom prst="uturnArrow">
            <a:avLst>
              <a:gd name="adj1" fmla="val 18050"/>
              <a:gd name="adj2" fmla="val 25000"/>
              <a:gd name="adj3" fmla="val 0"/>
              <a:gd name="adj4" fmla="val 43750"/>
              <a:gd name="adj5" fmla="val 100000"/>
            </a:avLst>
          </a:prstGeom>
          <a:solidFill>
            <a:srgbClr val="FF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67" name="Arrow: U-Turn 66">
            <a:extLst>
              <a:ext uri="{FF2B5EF4-FFF2-40B4-BE49-F238E27FC236}">
                <a16:creationId xmlns:a16="http://schemas.microsoft.com/office/drawing/2014/main" id="{C8B14AC4-E881-40FE-BF3C-345477E60944}"/>
              </a:ext>
            </a:extLst>
          </p:cNvPr>
          <p:cNvSpPr/>
          <p:nvPr/>
        </p:nvSpPr>
        <p:spPr>
          <a:xfrm rot="16200000">
            <a:off x="1391867" y="645127"/>
            <a:ext cx="2721022" cy="4976377"/>
          </a:xfrm>
          <a:prstGeom prst="uturnArrow">
            <a:avLst>
              <a:gd name="adj1" fmla="val 18050"/>
              <a:gd name="adj2" fmla="val 25000"/>
              <a:gd name="adj3" fmla="val 0"/>
              <a:gd name="adj4" fmla="val 43750"/>
              <a:gd name="adj5" fmla="val 100000"/>
            </a:avLst>
          </a:prstGeom>
          <a:solidFill>
            <a:srgbClr val="FF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0" name="Arrow: U-Turn 69">
            <a:extLst>
              <a:ext uri="{FF2B5EF4-FFF2-40B4-BE49-F238E27FC236}">
                <a16:creationId xmlns:a16="http://schemas.microsoft.com/office/drawing/2014/main" id="{CB2315DF-8ADD-4831-AFB1-DDE34BC45392}"/>
              </a:ext>
            </a:extLst>
          </p:cNvPr>
          <p:cNvSpPr/>
          <p:nvPr/>
        </p:nvSpPr>
        <p:spPr>
          <a:xfrm rot="16200000" flipV="1">
            <a:off x="3324217" y="2929660"/>
            <a:ext cx="2565763" cy="3949351"/>
          </a:xfrm>
          <a:prstGeom prst="uturnArrow">
            <a:avLst>
              <a:gd name="adj1" fmla="val 19494"/>
              <a:gd name="adj2" fmla="val 25000"/>
              <a:gd name="adj3" fmla="val 0"/>
              <a:gd name="adj4" fmla="val 42012"/>
              <a:gd name="adj5" fmla="val 100000"/>
            </a:avLst>
          </a:prstGeom>
          <a:solidFill>
            <a:srgbClr val="FF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D0C14CB4-E7BB-4DE4-B80A-46B153D434C7}"/>
              </a:ext>
            </a:extLst>
          </p:cNvPr>
          <p:cNvSpPr txBox="1"/>
          <p:nvPr/>
        </p:nvSpPr>
        <p:spPr>
          <a:xfrm>
            <a:off x="2723324" y="55010"/>
            <a:ext cx="45900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00206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What will I learn about in RE at Shuttleworth College?</a:t>
            </a:r>
            <a:endParaRPr lang="en-GB" sz="1200" b="1" dirty="0">
              <a:solidFill>
                <a:srgbClr val="002060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153" name="Arrow: U-Turn 152">
            <a:extLst>
              <a:ext uri="{FF2B5EF4-FFF2-40B4-BE49-F238E27FC236}">
                <a16:creationId xmlns:a16="http://schemas.microsoft.com/office/drawing/2014/main" id="{6170AB66-9A34-4A74-B080-BDC24FD825B7}"/>
              </a:ext>
            </a:extLst>
          </p:cNvPr>
          <p:cNvSpPr/>
          <p:nvPr/>
        </p:nvSpPr>
        <p:spPr>
          <a:xfrm rot="16200000" flipV="1">
            <a:off x="4109353" y="389422"/>
            <a:ext cx="2520890" cy="2108481"/>
          </a:xfrm>
          <a:prstGeom prst="uturnArrow">
            <a:avLst>
              <a:gd name="adj1" fmla="val 24621"/>
              <a:gd name="adj2" fmla="val 25000"/>
              <a:gd name="adj3" fmla="val 0"/>
              <a:gd name="adj4" fmla="val 42652"/>
              <a:gd name="adj5" fmla="val 94440"/>
            </a:avLst>
          </a:prstGeom>
          <a:solidFill>
            <a:srgbClr val="FF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4F963E2F-035B-4BDE-B359-C2C2C691B41B}"/>
              </a:ext>
            </a:extLst>
          </p:cNvPr>
          <p:cNvSpPr/>
          <p:nvPr/>
        </p:nvSpPr>
        <p:spPr>
          <a:xfrm>
            <a:off x="1918596" y="565906"/>
            <a:ext cx="818388" cy="338554"/>
          </a:xfrm>
          <a:prstGeom prst="rect">
            <a:avLst/>
          </a:prstGeom>
          <a:noFill/>
          <a:scene3d>
            <a:camera prst="orthographicFront">
              <a:rot lat="298856" lon="21573783" rev="21598856"/>
            </a:camera>
            <a:lightRig rig="threePt" dir="t"/>
          </a:scene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" b="1" cap="none" spc="0" dirty="0">
                <a:ln w="0"/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Medical ethics</a:t>
            </a:r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D48910D5-F4AE-47CB-8A08-A72347F01070}"/>
              </a:ext>
            </a:extLst>
          </p:cNvPr>
          <p:cNvSpPr/>
          <p:nvPr/>
        </p:nvSpPr>
        <p:spPr>
          <a:xfrm>
            <a:off x="1247019" y="541078"/>
            <a:ext cx="818388" cy="338554"/>
          </a:xfrm>
          <a:prstGeom prst="rect">
            <a:avLst/>
          </a:prstGeom>
          <a:noFill/>
          <a:scene3d>
            <a:camera prst="orthographicFront">
              <a:rot lat="298856" lon="21573783" rev="21598856"/>
            </a:camera>
            <a:lightRig rig="threePt" dir="t"/>
          </a:scene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" b="1" cap="none" spc="0" dirty="0">
                <a:ln w="0"/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Human rights</a:t>
            </a: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0EE38409-D19F-4CD0-8BD7-F7C552F19586}"/>
              </a:ext>
            </a:extLst>
          </p:cNvPr>
          <p:cNvSpPr/>
          <p:nvPr/>
        </p:nvSpPr>
        <p:spPr>
          <a:xfrm>
            <a:off x="1940158" y="461916"/>
            <a:ext cx="2555132" cy="518053"/>
          </a:xfrm>
          <a:prstGeom prst="rect">
            <a:avLst/>
          </a:prstGeom>
          <a:solidFill>
            <a:srgbClr val="FF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4" name="Arrow: Up 183">
            <a:extLst>
              <a:ext uri="{FF2B5EF4-FFF2-40B4-BE49-F238E27FC236}">
                <a16:creationId xmlns:a16="http://schemas.microsoft.com/office/drawing/2014/main" id="{32039586-8EB4-4677-BD76-4CCC672FD95C}"/>
              </a:ext>
            </a:extLst>
          </p:cNvPr>
          <p:cNvSpPr/>
          <p:nvPr/>
        </p:nvSpPr>
        <p:spPr>
          <a:xfrm rot="16200000">
            <a:off x="1397900" y="145368"/>
            <a:ext cx="844952" cy="1138737"/>
          </a:xfrm>
          <a:prstGeom prst="upArrow">
            <a:avLst>
              <a:gd name="adj1" fmla="val 59227"/>
              <a:gd name="adj2" fmla="val 50000"/>
            </a:avLst>
          </a:prstGeom>
          <a:solidFill>
            <a:srgbClr val="FF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8" name="Rectangle 187">
            <a:extLst>
              <a:ext uri="{FF2B5EF4-FFF2-40B4-BE49-F238E27FC236}">
                <a16:creationId xmlns:a16="http://schemas.microsoft.com/office/drawing/2014/main" id="{388645F4-AA94-42E8-8591-20942ADED21B}"/>
              </a:ext>
            </a:extLst>
          </p:cNvPr>
          <p:cNvSpPr/>
          <p:nvPr/>
        </p:nvSpPr>
        <p:spPr>
          <a:xfrm>
            <a:off x="1345216" y="581631"/>
            <a:ext cx="931499" cy="253916"/>
          </a:xfrm>
          <a:prstGeom prst="rect">
            <a:avLst/>
          </a:prstGeom>
          <a:noFill/>
          <a:scene3d>
            <a:camera prst="orthographicFront">
              <a:rot lat="298856" lon="21573783" rev="21598856"/>
            </a:camera>
            <a:lightRig rig="threePt" dir="t"/>
          </a:scene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050" b="1" cap="none" spc="0" dirty="0">
                <a:ln w="0"/>
                <a:solidFill>
                  <a:schemeClr val="bg1"/>
                </a:solidFill>
                <a:ea typeface="Ebrima" panose="02000000000000000000" pitchFamily="2" charset="0"/>
                <a:cs typeface="Ebrima" panose="02000000000000000000" pitchFamily="2" charset="0"/>
              </a:rPr>
              <a:t>What next?</a:t>
            </a:r>
          </a:p>
        </p:txBody>
      </p:sp>
      <p:pic>
        <p:nvPicPr>
          <p:cNvPr id="72" name="Picture 7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251" y="8674836"/>
            <a:ext cx="1043735" cy="35380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08138D6-DFE3-4241-B94C-FEF6D60BEB9C}"/>
              </a:ext>
            </a:extLst>
          </p:cNvPr>
          <p:cNvSpPr txBox="1"/>
          <p:nvPr/>
        </p:nvSpPr>
        <p:spPr>
          <a:xfrm>
            <a:off x="4224183" y="8129786"/>
            <a:ext cx="2615499" cy="9387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GB" sz="1100" b="1" dirty="0">
                <a:solidFill>
                  <a:srgbClr val="7030A0"/>
                </a:solidFill>
              </a:rPr>
              <a:t>Key Stage Three: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rgbClr val="7030A0"/>
                </a:solidFill>
              </a:rPr>
              <a:t>Where do I belong?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rgbClr val="7030A0"/>
                </a:solidFill>
              </a:rPr>
              <a:t>Where can I seek truth and find meaning?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rgbClr val="7030A0"/>
                </a:solidFill>
              </a:rPr>
              <a:t>What does it mean to be human?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6BB93F2-FB12-4F98-8788-6C78BE5F28FB}"/>
              </a:ext>
            </a:extLst>
          </p:cNvPr>
          <p:cNvSpPr txBox="1"/>
          <p:nvPr/>
        </p:nvSpPr>
        <p:spPr>
          <a:xfrm>
            <a:off x="1926251" y="7505110"/>
            <a:ext cx="2047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solidFill>
                  <a:schemeClr val="accent1">
                    <a:lumMod val="50000"/>
                  </a:schemeClr>
                </a:solidFill>
              </a:rPr>
              <a:t>Paper One – Beliefs and Teachings of Christianity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DA6B2B81-F590-4DF1-A48E-075B37EAD825}"/>
              </a:ext>
            </a:extLst>
          </p:cNvPr>
          <p:cNvSpPr txBox="1"/>
          <p:nvPr/>
        </p:nvSpPr>
        <p:spPr>
          <a:xfrm>
            <a:off x="137480" y="5887790"/>
            <a:ext cx="13935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solidFill>
                  <a:srgbClr val="0070C0"/>
                </a:solidFill>
              </a:rPr>
              <a:t>Paper Two – Theme A: Relationships and Families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03240D2A-8C21-4B95-8E8A-96FF12CA0AFC}"/>
              </a:ext>
            </a:extLst>
          </p:cNvPr>
          <p:cNvSpPr txBox="1"/>
          <p:nvPr/>
        </p:nvSpPr>
        <p:spPr>
          <a:xfrm>
            <a:off x="3006607" y="5754530"/>
            <a:ext cx="1924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solidFill>
                  <a:schemeClr val="accent1">
                    <a:lumMod val="50000"/>
                  </a:schemeClr>
                </a:solidFill>
              </a:rPr>
              <a:t>Paper One – Beliefs and Teachings of Islam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99B28E10-5759-4B70-8239-3D9CE8FA717A}"/>
              </a:ext>
            </a:extLst>
          </p:cNvPr>
          <p:cNvSpPr txBox="1"/>
          <p:nvPr/>
        </p:nvSpPr>
        <p:spPr>
          <a:xfrm>
            <a:off x="5558428" y="4073338"/>
            <a:ext cx="11940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solidFill>
                  <a:srgbClr val="0070C0"/>
                </a:solidFill>
              </a:rPr>
              <a:t>Paper Two – Theme B: Religion and Life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216961DD-8467-40F2-8552-67B240FBD420}"/>
              </a:ext>
            </a:extLst>
          </p:cNvPr>
          <p:cNvSpPr txBox="1"/>
          <p:nvPr/>
        </p:nvSpPr>
        <p:spPr>
          <a:xfrm>
            <a:off x="2308281" y="4049066"/>
            <a:ext cx="17898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solidFill>
                  <a:schemeClr val="accent1">
                    <a:lumMod val="50000"/>
                  </a:schemeClr>
                </a:solidFill>
              </a:rPr>
              <a:t>Paper One – Christianity Practices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F3CCBBC0-F60F-47A7-A170-4246205EB216}"/>
              </a:ext>
            </a:extLst>
          </p:cNvPr>
          <p:cNvSpPr txBox="1"/>
          <p:nvPr/>
        </p:nvSpPr>
        <p:spPr>
          <a:xfrm>
            <a:off x="215582" y="2686962"/>
            <a:ext cx="14742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solidFill>
                  <a:srgbClr val="0070C0"/>
                </a:solidFill>
              </a:rPr>
              <a:t>Paper Two – Theme E: Religion, Crime and Punishment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AF0DA788-2E17-4C84-AE5C-7F7BC1B4C5BF}"/>
              </a:ext>
            </a:extLst>
          </p:cNvPr>
          <p:cNvSpPr txBox="1"/>
          <p:nvPr/>
        </p:nvSpPr>
        <p:spPr>
          <a:xfrm>
            <a:off x="2579179" y="2241632"/>
            <a:ext cx="16450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solidFill>
                  <a:schemeClr val="accent1">
                    <a:lumMod val="50000"/>
                  </a:schemeClr>
                </a:solidFill>
              </a:rPr>
              <a:t>Paper One – Islamic Practices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EA66E9EF-A73F-43C8-BDD9-3C9A7BF81A90}"/>
              </a:ext>
            </a:extLst>
          </p:cNvPr>
          <p:cNvSpPr txBox="1"/>
          <p:nvPr/>
        </p:nvSpPr>
        <p:spPr>
          <a:xfrm>
            <a:off x="4386874" y="385423"/>
            <a:ext cx="14940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solidFill>
                  <a:srgbClr val="0070C0"/>
                </a:solidFill>
              </a:rPr>
              <a:t>Paper Two – Theme D: Religion, Peace and Conflict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B98D8C33-6ECA-46E5-9535-F22BCC0C6777}"/>
              </a:ext>
            </a:extLst>
          </p:cNvPr>
          <p:cNvSpPr/>
          <p:nvPr/>
        </p:nvSpPr>
        <p:spPr>
          <a:xfrm>
            <a:off x="5133887" y="1360698"/>
            <a:ext cx="200387" cy="21731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5" name="Picture 74">
            <a:extLst>
              <a:ext uri="{FF2B5EF4-FFF2-40B4-BE49-F238E27FC236}">
                <a16:creationId xmlns:a16="http://schemas.microsoft.com/office/drawing/2014/main" id="{0416968A-1025-4D24-888E-3D05B91767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7084" y="6165768"/>
            <a:ext cx="551234" cy="551234"/>
          </a:xfrm>
          <a:prstGeom prst="rect">
            <a:avLst/>
          </a:prstGeom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65C92698-BA1B-4F9C-8C1A-875A812F93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3261" y="8011726"/>
            <a:ext cx="545760" cy="490493"/>
          </a:xfrm>
          <a:prstGeom prst="rect">
            <a:avLst/>
          </a:prstGeom>
        </p:spPr>
      </p:pic>
      <p:pic>
        <p:nvPicPr>
          <p:cNvPr id="80" name="Picture 6" descr="https://static.thenounproject.com/png/1941485-200.png">
            <a:extLst>
              <a:ext uri="{FF2B5EF4-FFF2-40B4-BE49-F238E27FC236}">
                <a16:creationId xmlns:a16="http://schemas.microsoft.com/office/drawing/2014/main" id="{A172A2F9-B308-4168-82D2-A327BE0AC2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8265" y="4341101"/>
            <a:ext cx="455412" cy="455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" name="Picture 10" descr="https://static.thenounproject.com/png/952885-200.png">
            <a:extLst>
              <a:ext uri="{FF2B5EF4-FFF2-40B4-BE49-F238E27FC236}">
                <a16:creationId xmlns:a16="http://schemas.microsoft.com/office/drawing/2014/main" id="{3A94B443-E329-4DD3-9DFD-4754197694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2379" y="5737635"/>
            <a:ext cx="464678" cy="464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Picture 8" descr="https://static.thenounproject.com/png/3135350-200.png">
            <a:extLst>
              <a:ext uri="{FF2B5EF4-FFF2-40B4-BE49-F238E27FC236}">
                <a16:creationId xmlns:a16="http://schemas.microsoft.com/office/drawing/2014/main" id="{A3BE1159-FB5B-4CB8-A334-AD53AC7ECB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769" y="2198190"/>
            <a:ext cx="602951" cy="602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Picture 4" descr="https://static.thenounproject.com/png/2424175-200.png">
            <a:extLst>
              <a:ext uri="{FF2B5EF4-FFF2-40B4-BE49-F238E27FC236}">
                <a16:creationId xmlns:a16="http://schemas.microsoft.com/office/drawing/2014/main" id="{E8100AB4-E7E8-4C00-944F-1836891CEF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2782" y="3884288"/>
            <a:ext cx="586288" cy="58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12" descr="https://static.thenounproject.com/png/1821535-200.png">
            <a:extLst>
              <a:ext uri="{FF2B5EF4-FFF2-40B4-BE49-F238E27FC236}">
                <a16:creationId xmlns:a16="http://schemas.microsoft.com/office/drawing/2014/main" id="{182A1375-3F2A-45E9-ACAE-6D44AE8ABA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2009" y="348209"/>
            <a:ext cx="502804" cy="502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icture 14" descr="https://static.thenounproject.com/png/1671845-200.png">
            <a:extLst>
              <a:ext uri="{FF2B5EF4-FFF2-40B4-BE49-F238E27FC236}">
                <a16:creationId xmlns:a16="http://schemas.microsoft.com/office/drawing/2014/main" id="{C43349DF-0AE1-4BC4-9A55-44B7152005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5096" y="2353372"/>
            <a:ext cx="438174" cy="438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0473FE0-3830-4668-8A4B-2E76796651D1}"/>
              </a:ext>
            </a:extLst>
          </p:cNvPr>
          <p:cNvSpPr txBox="1"/>
          <p:nvPr/>
        </p:nvSpPr>
        <p:spPr>
          <a:xfrm>
            <a:off x="1566376" y="7962403"/>
            <a:ext cx="2282271" cy="106182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Nature and qualities of God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Trinity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Creation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Afterlife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Life of Jesus – incarnation, crucifixion, resurrection &amp; ascension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Sin and salvation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35CE1638-0BEB-4C8B-A522-CB0D64E1A7DF}"/>
              </a:ext>
            </a:extLst>
          </p:cNvPr>
          <p:cNvSpPr txBox="1"/>
          <p:nvPr/>
        </p:nvSpPr>
        <p:spPr>
          <a:xfrm>
            <a:off x="2308281" y="4418148"/>
            <a:ext cx="2261097" cy="78483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Worship – prayer and sacraments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Pilgrimages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Festivals – Christmas &amp; Easter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Role of the Church locally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Role of the Church globally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B272AAB0-1935-4A2E-AF14-8C92370C4431}"/>
              </a:ext>
            </a:extLst>
          </p:cNvPr>
          <p:cNvSpPr txBox="1"/>
          <p:nvPr/>
        </p:nvSpPr>
        <p:spPr>
          <a:xfrm>
            <a:off x="3192088" y="6159191"/>
            <a:ext cx="2261097" cy="106182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Nature and qualities of God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Key beliefs – Sunni &amp; Shi’a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Angels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Predestination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Afterlife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Prophets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Holy books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A0BA578F-EE19-415C-B60A-131604674278}"/>
              </a:ext>
            </a:extLst>
          </p:cNvPr>
          <p:cNvSpPr txBox="1"/>
          <p:nvPr/>
        </p:nvSpPr>
        <p:spPr>
          <a:xfrm>
            <a:off x="2579179" y="2775857"/>
            <a:ext cx="2261097" cy="78483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Five Pillars of Islam – Shahadah, Salah, Sawm, Zakah (almsgiving) &amp; Hajj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Jihad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Festivals – Eid-ul-</a:t>
            </a:r>
            <a:r>
              <a:rPr lang="en-GB" sz="900" dirty="0" err="1"/>
              <a:t>Fitr</a:t>
            </a:r>
            <a:r>
              <a:rPr lang="en-GB" sz="900" dirty="0"/>
              <a:t>, Eid-ul-</a:t>
            </a:r>
            <a:r>
              <a:rPr lang="en-GB" sz="900" dirty="0" err="1"/>
              <a:t>Adha</a:t>
            </a:r>
            <a:r>
              <a:rPr lang="en-GB" sz="900" dirty="0"/>
              <a:t> and Ashura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455A96F1-0C65-4038-9BFF-60166E91D80E}"/>
              </a:ext>
            </a:extLst>
          </p:cNvPr>
          <p:cNvSpPr txBox="1"/>
          <p:nvPr/>
        </p:nvSpPr>
        <p:spPr>
          <a:xfrm>
            <a:off x="165280" y="6768562"/>
            <a:ext cx="2261097" cy="78483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Sexuality, including homosexuality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Family planning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Marriage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Family life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Gender roles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2FBE6389-08BD-4417-A413-685E78BD31FB}"/>
              </a:ext>
            </a:extLst>
          </p:cNvPr>
          <p:cNvSpPr txBox="1"/>
          <p:nvPr/>
        </p:nvSpPr>
        <p:spPr>
          <a:xfrm>
            <a:off x="5240567" y="4793822"/>
            <a:ext cx="1542423" cy="120032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Creation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Stewardship and dominion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Environment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Animal rights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Value of life – abortion &amp; euthanasia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Afterlife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971DAC85-6A3E-4F42-BEE5-9BFEBFD4BFF6}"/>
              </a:ext>
            </a:extLst>
          </p:cNvPr>
          <p:cNvSpPr txBox="1"/>
          <p:nvPr/>
        </p:nvSpPr>
        <p:spPr>
          <a:xfrm>
            <a:off x="185938" y="3253171"/>
            <a:ext cx="2261097" cy="106182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Reasons for crime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Types of crime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Attitudes towards lawbreakers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Pain and suffering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Punishments – types and aims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Forgiveness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Death penalty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E3C32EEF-6562-4056-AC68-BAAA406C3BA7}"/>
              </a:ext>
            </a:extLst>
          </p:cNvPr>
          <p:cNvSpPr txBox="1"/>
          <p:nvPr/>
        </p:nvSpPr>
        <p:spPr>
          <a:xfrm>
            <a:off x="4431562" y="993985"/>
            <a:ext cx="1540712" cy="120032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Violence, protest and terrorism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Reasons for war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Nuclear war &amp; WMD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Just war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Holy war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Pacifism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Victims of war</a:t>
            </a:r>
          </a:p>
        </p:txBody>
      </p:sp>
      <p:sp>
        <p:nvSpPr>
          <p:cNvPr id="104" name="Rectangle: Rounded Corners 103">
            <a:extLst>
              <a:ext uri="{FF2B5EF4-FFF2-40B4-BE49-F238E27FC236}">
                <a16:creationId xmlns:a16="http://schemas.microsoft.com/office/drawing/2014/main" id="{0E1B2924-318D-47B1-A51E-8E05E674FDDB}"/>
              </a:ext>
            </a:extLst>
          </p:cNvPr>
          <p:cNvSpPr/>
          <p:nvPr/>
        </p:nvSpPr>
        <p:spPr>
          <a:xfrm>
            <a:off x="280714" y="1413454"/>
            <a:ext cx="2112098" cy="603691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AQA GCSE RE – Specification A</a:t>
            </a:r>
            <a:endParaRPr lang="en-GB" b="1" dirty="0"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BA5289CD-C71C-4801-9E9F-875197BF15FE}"/>
              </a:ext>
            </a:extLst>
          </p:cNvPr>
          <p:cNvSpPr txBox="1"/>
          <p:nvPr/>
        </p:nvSpPr>
        <p:spPr>
          <a:xfrm>
            <a:off x="130099" y="203053"/>
            <a:ext cx="1201817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b="1" u="sng" dirty="0">
                <a:solidFill>
                  <a:srgbClr val="7030A0"/>
                </a:solidFill>
              </a:rPr>
              <a:t>A-Levels: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050" b="1" dirty="0">
                <a:solidFill>
                  <a:srgbClr val="7030A0"/>
                </a:solidFill>
              </a:rPr>
              <a:t>Religious Studies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050" b="1" dirty="0">
                <a:solidFill>
                  <a:srgbClr val="7030A0"/>
                </a:solidFill>
              </a:rPr>
              <a:t>Sociology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050" b="1" dirty="0">
                <a:solidFill>
                  <a:srgbClr val="7030A0"/>
                </a:solidFill>
              </a:rPr>
              <a:t>Psychology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050" b="1" dirty="0">
                <a:solidFill>
                  <a:srgbClr val="7030A0"/>
                </a:solidFill>
              </a:rPr>
              <a:t>Law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D9F86B3-6DAB-78BD-7AFB-772562EF61C9}"/>
              </a:ext>
            </a:extLst>
          </p:cNvPr>
          <p:cNvSpPr txBox="1"/>
          <p:nvPr/>
        </p:nvSpPr>
        <p:spPr>
          <a:xfrm>
            <a:off x="2260048" y="497049"/>
            <a:ext cx="16450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solidFill>
                  <a:schemeClr val="accent1">
                    <a:lumMod val="50000"/>
                  </a:schemeClr>
                </a:solidFill>
              </a:rPr>
              <a:t>REVISION.</a:t>
            </a:r>
          </a:p>
          <a:p>
            <a:pPr algn="ctr"/>
            <a:r>
              <a:rPr lang="en-GB" sz="1200" b="1" dirty="0">
                <a:solidFill>
                  <a:schemeClr val="accent1">
                    <a:lumMod val="50000"/>
                  </a:schemeClr>
                </a:solidFill>
              </a:rPr>
              <a:t>GCSE EXAM PAPER 1</a:t>
            </a:r>
          </a:p>
          <a:p>
            <a:pPr algn="ctr"/>
            <a:r>
              <a:rPr lang="en-GB" sz="1200" b="1" dirty="0">
                <a:solidFill>
                  <a:schemeClr val="accent1">
                    <a:lumMod val="50000"/>
                  </a:schemeClr>
                </a:solidFill>
              </a:rPr>
              <a:t>GCSE EXAM PAPER 2</a:t>
            </a:r>
          </a:p>
        </p:txBody>
      </p:sp>
    </p:spTree>
    <p:extLst>
      <p:ext uri="{BB962C8B-B14F-4D97-AF65-F5344CB8AC3E}">
        <p14:creationId xmlns:p14="http://schemas.microsoft.com/office/powerpoint/2010/main" val="738494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F2D145-F830-963C-B209-6B03981732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Block Arc 28">
            <a:extLst>
              <a:ext uri="{FF2B5EF4-FFF2-40B4-BE49-F238E27FC236}">
                <a16:creationId xmlns:a16="http://schemas.microsoft.com/office/drawing/2014/main" id="{DFA010F5-B546-29FA-C85C-2C041E56998B}"/>
              </a:ext>
            </a:extLst>
          </p:cNvPr>
          <p:cNvSpPr/>
          <p:nvPr/>
        </p:nvSpPr>
        <p:spPr>
          <a:xfrm rot="5400000">
            <a:off x="4820231" y="7480594"/>
            <a:ext cx="1594796" cy="1610104"/>
          </a:xfrm>
          <a:prstGeom prst="blockArc">
            <a:avLst>
              <a:gd name="adj1" fmla="val 10800000"/>
              <a:gd name="adj2" fmla="val 17710756"/>
              <a:gd name="adj3" fmla="val 29973"/>
            </a:avLst>
          </a:prstGeom>
          <a:solidFill>
            <a:srgbClr val="FF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65" name="Arrow: U-Turn 64">
            <a:extLst>
              <a:ext uri="{FF2B5EF4-FFF2-40B4-BE49-F238E27FC236}">
                <a16:creationId xmlns:a16="http://schemas.microsoft.com/office/drawing/2014/main" id="{D25464A0-6289-953F-89CC-11C7CE5C9C68}"/>
              </a:ext>
            </a:extLst>
          </p:cNvPr>
          <p:cNvSpPr/>
          <p:nvPr/>
        </p:nvSpPr>
        <p:spPr>
          <a:xfrm rot="16200000">
            <a:off x="1590344" y="3938500"/>
            <a:ext cx="2721022" cy="5356995"/>
          </a:xfrm>
          <a:prstGeom prst="uturnArrow">
            <a:avLst>
              <a:gd name="adj1" fmla="val 18050"/>
              <a:gd name="adj2" fmla="val 25000"/>
              <a:gd name="adj3" fmla="val 0"/>
              <a:gd name="adj4" fmla="val 43750"/>
              <a:gd name="adj5" fmla="val 100000"/>
            </a:avLst>
          </a:prstGeom>
          <a:solidFill>
            <a:srgbClr val="FF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67" name="Arrow: U-Turn 66">
            <a:extLst>
              <a:ext uri="{FF2B5EF4-FFF2-40B4-BE49-F238E27FC236}">
                <a16:creationId xmlns:a16="http://schemas.microsoft.com/office/drawing/2014/main" id="{390DA8BF-74EB-B796-A5F6-B7D9C3DD98B4}"/>
              </a:ext>
            </a:extLst>
          </p:cNvPr>
          <p:cNvSpPr/>
          <p:nvPr/>
        </p:nvSpPr>
        <p:spPr>
          <a:xfrm rot="16200000">
            <a:off x="1391867" y="645127"/>
            <a:ext cx="2721022" cy="4976377"/>
          </a:xfrm>
          <a:prstGeom prst="uturnArrow">
            <a:avLst>
              <a:gd name="adj1" fmla="val 18050"/>
              <a:gd name="adj2" fmla="val 25000"/>
              <a:gd name="adj3" fmla="val 0"/>
              <a:gd name="adj4" fmla="val 43750"/>
              <a:gd name="adj5" fmla="val 100000"/>
            </a:avLst>
          </a:prstGeom>
          <a:solidFill>
            <a:srgbClr val="FF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0" name="Arrow: U-Turn 69">
            <a:extLst>
              <a:ext uri="{FF2B5EF4-FFF2-40B4-BE49-F238E27FC236}">
                <a16:creationId xmlns:a16="http://schemas.microsoft.com/office/drawing/2014/main" id="{5EC72893-52E4-F7AC-550F-6B4671881912}"/>
              </a:ext>
            </a:extLst>
          </p:cNvPr>
          <p:cNvSpPr/>
          <p:nvPr/>
        </p:nvSpPr>
        <p:spPr>
          <a:xfrm rot="16200000" flipV="1">
            <a:off x="3324217" y="2929660"/>
            <a:ext cx="2565763" cy="3949351"/>
          </a:xfrm>
          <a:prstGeom prst="uturnArrow">
            <a:avLst>
              <a:gd name="adj1" fmla="val 19494"/>
              <a:gd name="adj2" fmla="val 25000"/>
              <a:gd name="adj3" fmla="val 0"/>
              <a:gd name="adj4" fmla="val 42012"/>
              <a:gd name="adj5" fmla="val 100000"/>
            </a:avLst>
          </a:prstGeom>
          <a:solidFill>
            <a:srgbClr val="FF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F4587B69-3868-C7C8-B960-B8F9B2922717}"/>
              </a:ext>
            </a:extLst>
          </p:cNvPr>
          <p:cNvSpPr txBox="1"/>
          <p:nvPr/>
        </p:nvSpPr>
        <p:spPr>
          <a:xfrm>
            <a:off x="2723324" y="55010"/>
            <a:ext cx="45900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00206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What will I learn about in RE at Shuttleworth College?</a:t>
            </a:r>
            <a:endParaRPr lang="en-GB" sz="1200" b="1" dirty="0">
              <a:solidFill>
                <a:srgbClr val="002060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153" name="Arrow: U-Turn 152">
            <a:extLst>
              <a:ext uri="{FF2B5EF4-FFF2-40B4-BE49-F238E27FC236}">
                <a16:creationId xmlns:a16="http://schemas.microsoft.com/office/drawing/2014/main" id="{5D6F5CAA-D035-D06B-C4A0-6F2F13896F37}"/>
              </a:ext>
            </a:extLst>
          </p:cNvPr>
          <p:cNvSpPr/>
          <p:nvPr/>
        </p:nvSpPr>
        <p:spPr>
          <a:xfrm rot="16200000" flipV="1">
            <a:off x="4109353" y="389422"/>
            <a:ext cx="2520890" cy="2108481"/>
          </a:xfrm>
          <a:prstGeom prst="uturnArrow">
            <a:avLst>
              <a:gd name="adj1" fmla="val 24621"/>
              <a:gd name="adj2" fmla="val 25000"/>
              <a:gd name="adj3" fmla="val 0"/>
              <a:gd name="adj4" fmla="val 42652"/>
              <a:gd name="adj5" fmla="val 94440"/>
            </a:avLst>
          </a:prstGeom>
          <a:solidFill>
            <a:srgbClr val="FF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4456D561-3D02-B0E1-EE15-15E4DE72561A}"/>
              </a:ext>
            </a:extLst>
          </p:cNvPr>
          <p:cNvSpPr/>
          <p:nvPr/>
        </p:nvSpPr>
        <p:spPr>
          <a:xfrm>
            <a:off x="1918596" y="565906"/>
            <a:ext cx="818388" cy="338554"/>
          </a:xfrm>
          <a:prstGeom prst="rect">
            <a:avLst/>
          </a:prstGeom>
          <a:noFill/>
          <a:scene3d>
            <a:camera prst="orthographicFront">
              <a:rot lat="298856" lon="21573783" rev="21598856"/>
            </a:camera>
            <a:lightRig rig="threePt" dir="t"/>
          </a:scene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" b="1" cap="none" spc="0" dirty="0">
                <a:ln w="0"/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Medical ethics</a:t>
            </a:r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D5409F21-FB04-24E7-2A01-B2B5526CE757}"/>
              </a:ext>
            </a:extLst>
          </p:cNvPr>
          <p:cNvSpPr/>
          <p:nvPr/>
        </p:nvSpPr>
        <p:spPr>
          <a:xfrm>
            <a:off x="1247019" y="541078"/>
            <a:ext cx="818388" cy="338554"/>
          </a:xfrm>
          <a:prstGeom prst="rect">
            <a:avLst/>
          </a:prstGeom>
          <a:noFill/>
          <a:scene3d>
            <a:camera prst="orthographicFront">
              <a:rot lat="298856" lon="21573783" rev="21598856"/>
            </a:camera>
            <a:lightRig rig="threePt" dir="t"/>
          </a:scene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" b="1" cap="none" spc="0" dirty="0">
                <a:ln w="0"/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Human rights</a:t>
            </a: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12D98C9A-011F-29AF-FC0B-6009ED100F60}"/>
              </a:ext>
            </a:extLst>
          </p:cNvPr>
          <p:cNvSpPr/>
          <p:nvPr/>
        </p:nvSpPr>
        <p:spPr>
          <a:xfrm>
            <a:off x="1940158" y="461916"/>
            <a:ext cx="2555132" cy="518053"/>
          </a:xfrm>
          <a:prstGeom prst="rect">
            <a:avLst/>
          </a:prstGeom>
          <a:solidFill>
            <a:srgbClr val="FF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4" name="Arrow: Up 183">
            <a:extLst>
              <a:ext uri="{FF2B5EF4-FFF2-40B4-BE49-F238E27FC236}">
                <a16:creationId xmlns:a16="http://schemas.microsoft.com/office/drawing/2014/main" id="{CAE22FB6-4132-1302-A296-6BD359B707A0}"/>
              </a:ext>
            </a:extLst>
          </p:cNvPr>
          <p:cNvSpPr/>
          <p:nvPr/>
        </p:nvSpPr>
        <p:spPr>
          <a:xfrm rot="16200000">
            <a:off x="1397900" y="145368"/>
            <a:ext cx="844952" cy="1138737"/>
          </a:xfrm>
          <a:prstGeom prst="upArrow">
            <a:avLst>
              <a:gd name="adj1" fmla="val 59227"/>
              <a:gd name="adj2" fmla="val 50000"/>
            </a:avLst>
          </a:prstGeom>
          <a:solidFill>
            <a:srgbClr val="FF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8" name="Rectangle 187">
            <a:extLst>
              <a:ext uri="{FF2B5EF4-FFF2-40B4-BE49-F238E27FC236}">
                <a16:creationId xmlns:a16="http://schemas.microsoft.com/office/drawing/2014/main" id="{E1455338-7450-B944-6955-0D6149BE7BA8}"/>
              </a:ext>
            </a:extLst>
          </p:cNvPr>
          <p:cNvSpPr/>
          <p:nvPr/>
        </p:nvSpPr>
        <p:spPr>
          <a:xfrm>
            <a:off x="1345216" y="581631"/>
            <a:ext cx="931499" cy="253916"/>
          </a:xfrm>
          <a:prstGeom prst="rect">
            <a:avLst/>
          </a:prstGeom>
          <a:noFill/>
          <a:scene3d>
            <a:camera prst="orthographicFront">
              <a:rot lat="298856" lon="21573783" rev="21598856"/>
            </a:camera>
            <a:lightRig rig="threePt" dir="t"/>
          </a:scene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050" b="1" cap="none" spc="0" dirty="0">
                <a:ln w="0"/>
                <a:solidFill>
                  <a:schemeClr val="bg1"/>
                </a:solidFill>
                <a:ea typeface="Ebrima" panose="02000000000000000000" pitchFamily="2" charset="0"/>
                <a:cs typeface="Ebrima" panose="02000000000000000000" pitchFamily="2" charset="0"/>
              </a:rPr>
              <a:t>What next?</a:t>
            </a:r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id="{3B4879A3-0A24-A9DF-080C-225CFEDA99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251" y="8674836"/>
            <a:ext cx="1043735" cy="35380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9102D97-BC03-950D-E467-07C739F33398}"/>
              </a:ext>
            </a:extLst>
          </p:cNvPr>
          <p:cNvSpPr txBox="1"/>
          <p:nvPr/>
        </p:nvSpPr>
        <p:spPr>
          <a:xfrm>
            <a:off x="4224183" y="8129786"/>
            <a:ext cx="2615499" cy="9387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GB" sz="1100" b="1" dirty="0">
                <a:solidFill>
                  <a:srgbClr val="7030A0"/>
                </a:solidFill>
              </a:rPr>
              <a:t>Key Stage Three: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rgbClr val="7030A0"/>
                </a:solidFill>
              </a:rPr>
              <a:t>Where do I belong?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rgbClr val="7030A0"/>
                </a:solidFill>
              </a:rPr>
              <a:t>Where can I seek truth and find meaning?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rgbClr val="7030A0"/>
                </a:solidFill>
              </a:rPr>
              <a:t>What does it mean to be human?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065EF00-164E-94BE-97DC-B5526D1FACF3}"/>
              </a:ext>
            </a:extLst>
          </p:cNvPr>
          <p:cNvSpPr txBox="1"/>
          <p:nvPr/>
        </p:nvSpPr>
        <p:spPr>
          <a:xfrm>
            <a:off x="1926251" y="7505110"/>
            <a:ext cx="2047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solidFill>
                  <a:schemeClr val="accent1">
                    <a:lumMod val="50000"/>
                  </a:schemeClr>
                </a:solidFill>
              </a:rPr>
              <a:t>Paper One – Beliefs and Teachings of Christianity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7C58F7F0-B88D-2111-021C-FF5224D7A03B}"/>
              </a:ext>
            </a:extLst>
          </p:cNvPr>
          <p:cNvSpPr txBox="1"/>
          <p:nvPr/>
        </p:nvSpPr>
        <p:spPr>
          <a:xfrm>
            <a:off x="137480" y="5887790"/>
            <a:ext cx="13935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solidFill>
                  <a:srgbClr val="0070C0"/>
                </a:solidFill>
              </a:rPr>
              <a:t>Paper Two – Theme A: Relationships and Families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E345F924-A394-51DF-56E0-E0E3CD22F447}"/>
              </a:ext>
            </a:extLst>
          </p:cNvPr>
          <p:cNvSpPr txBox="1"/>
          <p:nvPr/>
        </p:nvSpPr>
        <p:spPr>
          <a:xfrm>
            <a:off x="3006607" y="5754530"/>
            <a:ext cx="1924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solidFill>
                  <a:schemeClr val="accent1">
                    <a:lumMod val="50000"/>
                  </a:schemeClr>
                </a:solidFill>
              </a:rPr>
              <a:t>Paper One – Beliefs and Teachings of Islam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26E609B3-7329-F978-65F0-8F9DABCB23FE}"/>
              </a:ext>
            </a:extLst>
          </p:cNvPr>
          <p:cNvSpPr txBox="1"/>
          <p:nvPr/>
        </p:nvSpPr>
        <p:spPr>
          <a:xfrm>
            <a:off x="5558428" y="4073338"/>
            <a:ext cx="11940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solidFill>
                  <a:srgbClr val="0070C0"/>
                </a:solidFill>
              </a:rPr>
              <a:t>Paper Two – Theme B: Religion and Life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9EF7E8FB-4BF9-4BC6-1CDA-1CF9472AB252}"/>
              </a:ext>
            </a:extLst>
          </p:cNvPr>
          <p:cNvSpPr txBox="1"/>
          <p:nvPr/>
        </p:nvSpPr>
        <p:spPr>
          <a:xfrm>
            <a:off x="2308281" y="4049066"/>
            <a:ext cx="17898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solidFill>
                  <a:schemeClr val="accent1">
                    <a:lumMod val="50000"/>
                  </a:schemeClr>
                </a:solidFill>
              </a:rPr>
              <a:t>Paper One – Christianity Practices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4F18570E-58FE-4023-35D0-5DCB31413450}"/>
              </a:ext>
            </a:extLst>
          </p:cNvPr>
          <p:cNvSpPr txBox="1"/>
          <p:nvPr/>
        </p:nvSpPr>
        <p:spPr>
          <a:xfrm>
            <a:off x="215582" y="2686962"/>
            <a:ext cx="14742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solidFill>
                  <a:srgbClr val="0070C0"/>
                </a:solidFill>
              </a:rPr>
              <a:t>Paper Two – Theme E: Religion, Crime and Punishment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D709365A-22BF-7406-0413-CBE6AFE29B0A}"/>
              </a:ext>
            </a:extLst>
          </p:cNvPr>
          <p:cNvSpPr txBox="1"/>
          <p:nvPr/>
        </p:nvSpPr>
        <p:spPr>
          <a:xfrm>
            <a:off x="2579179" y="2241632"/>
            <a:ext cx="16450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solidFill>
                  <a:schemeClr val="accent1">
                    <a:lumMod val="50000"/>
                  </a:schemeClr>
                </a:solidFill>
              </a:rPr>
              <a:t>Paper One – Islamic Practices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6D14557A-9DB7-539C-5AA9-2F6AEB7A2B10}"/>
              </a:ext>
            </a:extLst>
          </p:cNvPr>
          <p:cNvSpPr txBox="1"/>
          <p:nvPr/>
        </p:nvSpPr>
        <p:spPr>
          <a:xfrm>
            <a:off x="4386874" y="385423"/>
            <a:ext cx="14940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solidFill>
                  <a:srgbClr val="0070C0"/>
                </a:solidFill>
              </a:rPr>
              <a:t>Paper Two – Theme D: Religion, Peace and Conflict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D7AE6FB2-FB1D-BE99-0D26-BC25C2CB5F66}"/>
              </a:ext>
            </a:extLst>
          </p:cNvPr>
          <p:cNvSpPr/>
          <p:nvPr/>
        </p:nvSpPr>
        <p:spPr>
          <a:xfrm>
            <a:off x="5133887" y="1360698"/>
            <a:ext cx="200387" cy="21731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5" name="Picture 74">
            <a:extLst>
              <a:ext uri="{FF2B5EF4-FFF2-40B4-BE49-F238E27FC236}">
                <a16:creationId xmlns:a16="http://schemas.microsoft.com/office/drawing/2014/main" id="{C9708715-E88F-CB74-2D70-618983BDBD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7084" y="6165768"/>
            <a:ext cx="551234" cy="551234"/>
          </a:xfrm>
          <a:prstGeom prst="rect">
            <a:avLst/>
          </a:prstGeom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2CDDF461-BEED-B132-0B7F-CF6C1FA250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3261" y="8011726"/>
            <a:ext cx="545760" cy="490493"/>
          </a:xfrm>
          <a:prstGeom prst="rect">
            <a:avLst/>
          </a:prstGeom>
        </p:spPr>
      </p:pic>
      <p:pic>
        <p:nvPicPr>
          <p:cNvPr id="80" name="Picture 6" descr="https://static.thenounproject.com/png/1941485-200.png">
            <a:extLst>
              <a:ext uri="{FF2B5EF4-FFF2-40B4-BE49-F238E27FC236}">
                <a16:creationId xmlns:a16="http://schemas.microsoft.com/office/drawing/2014/main" id="{7BC31635-DD6B-AB07-0A51-580D8619C9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8265" y="4341101"/>
            <a:ext cx="455412" cy="455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" name="Picture 10" descr="https://static.thenounproject.com/png/952885-200.png">
            <a:extLst>
              <a:ext uri="{FF2B5EF4-FFF2-40B4-BE49-F238E27FC236}">
                <a16:creationId xmlns:a16="http://schemas.microsoft.com/office/drawing/2014/main" id="{347770F6-C426-75A7-75CE-C0C44CC0FD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2379" y="5737635"/>
            <a:ext cx="464678" cy="464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Picture 8" descr="https://static.thenounproject.com/png/3135350-200.png">
            <a:extLst>
              <a:ext uri="{FF2B5EF4-FFF2-40B4-BE49-F238E27FC236}">
                <a16:creationId xmlns:a16="http://schemas.microsoft.com/office/drawing/2014/main" id="{4797CAFC-F000-F304-2F8C-F8A0A6FC5A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769" y="2198190"/>
            <a:ext cx="602951" cy="602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Picture 4" descr="https://static.thenounproject.com/png/2424175-200.png">
            <a:extLst>
              <a:ext uri="{FF2B5EF4-FFF2-40B4-BE49-F238E27FC236}">
                <a16:creationId xmlns:a16="http://schemas.microsoft.com/office/drawing/2014/main" id="{F9C787BA-AC8F-1F22-4418-079F1895BC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5088" y="3877104"/>
            <a:ext cx="586288" cy="58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12" descr="https://static.thenounproject.com/png/1821535-200.png">
            <a:extLst>
              <a:ext uri="{FF2B5EF4-FFF2-40B4-BE49-F238E27FC236}">
                <a16:creationId xmlns:a16="http://schemas.microsoft.com/office/drawing/2014/main" id="{1E567949-A1C9-FFCB-1E31-AE0CE7F311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2009" y="348209"/>
            <a:ext cx="502804" cy="502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icture 14" descr="https://static.thenounproject.com/png/1671845-200.png">
            <a:extLst>
              <a:ext uri="{FF2B5EF4-FFF2-40B4-BE49-F238E27FC236}">
                <a16:creationId xmlns:a16="http://schemas.microsoft.com/office/drawing/2014/main" id="{66B0E341-7A02-7DB4-9430-96B8A448FB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5096" y="2353372"/>
            <a:ext cx="438174" cy="438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5FF4F1D-82F4-2C4A-9D43-E3F4FA3054CB}"/>
              </a:ext>
            </a:extLst>
          </p:cNvPr>
          <p:cNvSpPr txBox="1"/>
          <p:nvPr/>
        </p:nvSpPr>
        <p:spPr>
          <a:xfrm>
            <a:off x="1566376" y="7962403"/>
            <a:ext cx="2282271" cy="106182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Nature and qualities of God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Trinity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Creation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Afterlife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Life of Jesus – incarnation, crucifixion, resurrection &amp; ascension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Sin and salvation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B4B72410-48B5-CA7A-E55D-253984CAE60A}"/>
              </a:ext>
            </a:extLst>
          </p:cNvPr>
          <p:cNvSpPr txBox="1"/>
          <p:nvPr/>
        </p:nvSpPr>
        <p:spPr>
          <a:xfrm>
            <a:off x="2308281" y="4418148"/>
            <a:ext cx="2261097" cy="78483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Worship – prayer and sacraments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Pilgrimages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Festivals – Christmas &amp; Easter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Role of the Church locally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Role of the Church globally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9427CD9B-A407-BAB8-F4FE-4B3E5A9939AC}"/>
              </a:ext>
            </a:extLst>
          </p:cNvPr>
          <p:cNvSpPr txBox="1"/>
          <p:nvPr/>
        </p:nvSpPr>
        <p:spPr>
          <a:xfrm>
            <a:off x="3192088" y="6159191"/>
            <a:ext cx="2261097" cy="106182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Nature and qualities of God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Key beliefs – Sunni &amp; Shi’a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Angels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Predestination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Afterlife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Prophets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Holy books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1DCE5573-C1E2-986B-40D5-75DF886F5C78}"/>
              </a:ext>
            </a:extLst>
          </p:cNvPr>
          <p:cNvSpPr txBox="1"/>
          <p:nvPr/>
        </p:nvSpPr>
        <p:spPr>
          <a:xfrm>
            <a:off x="2579179" y="2775857"/>
            <a:ext cx="2261097" cy="78483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Five Pillars of Islam – Shahadah, Salah, Sawm, Zakah (almsgiving) &amp; Hajj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Jihad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Festivals – Eid-ul-</a:t>
            </a:r>
            <a:r>
              <a:rPr lang="en-GB" sz="900" dirty="0" err="1"/>
              <a:t>Fitr</a:t>
            </a:r>
            <a:r>
              <a:rPr lang="en-GB" sz="900" dirty="0"/>
              <a:t>, Eid-ul-</a:t>
            </a:r>
            <a:r>
              <a:rPr lang="en-GB" sz="900" dirty="0" err="1"/>
              <a:t>Adha</a:t>
            </a:r>
            <a:r>
              <a:rPr lang="en-GB" sz="900" dirty="0"/>
              <a:t> and Ashura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08F84890-CD3E-519A-5F0D-BD461A4AA9F4}"/>
              </a:ext>
            </a:extLst>
          </p:cNvPr>
          <p:cNvSpPr txBox="1"/>
          <p:nvPr/>
        </p:nvSpPr>
        <p:spPr>
          <a:xfrm>
            <a:off x="165280" y="6768562"/>
            <a:ext cx="2261097" cy="78483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Sexuality, including homosexuality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Family planning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Marriage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Family life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Gender roles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228BEB16-3E75-E803-36CA-02750E8F091A}"/>
              </a:ext>
            </a:extLst>
          </p:cNvPr>
          <p:cNvSpPr txBox="1"/>
          <p:nvPr/>
        </p:nvSpPr>
        <p:spPr>
          <a:xfrm>
            <a:off x="5240567" y="4793822"/>
            <a:ext cx="1542423" cy="120032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Creation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Stewardship and dominion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Environment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Animal rights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Value of life – abortion &amp; euthanasia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Afterlife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F7DF7EA8-EFBF-81C0-5758-332640C4F49E}"/>
              </a:ext>
            </a:extLst>
          </p:cNvPr>
          <p:cNvSpPr txBox="1"/>
          <p:nvPr/>
        </p:nvSpPr>
        <p:spPr>
          <a:xfrm>
            <a:off x="185938" y="3253171"/>
            <a:ext cx="2261097" cy="106182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Reasons for crime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Types of crime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Attitudes towards lawbreakers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Pain and suffering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Punishments – types and aims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Forgiveness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Death penalty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20DB85B8-F974-4839-79B4-D06E5EA493A5}"/>
              </a:ext>
            </a:extLst>
          </p:cNvPr>
          <p:cNvSpPr txBox="1"/>
          <p:nvPr/>
        </p:nvSpPr>
        <p:spPr>
          <a:xfrm>
            <a:off x="4431562" y="993985"/>
            <a:ext cx="1540712" cy="120032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Violence, protest and terrorism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Reasons for war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Nuclear war &amp; WMD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Just war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Holy war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Pacifism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/>
              <a:t>Victims of war</a:t>
            </a:r>
          </a:p>
        </p:txBody>
      </p:sp>
      <p:sp>
        <p:nvSpPr>
          <p:cNvPr id="104" name="Rectangle: Rounded Corners 103">
            <a:extLst>
              <a:ext uri="{FF2B5EF4-FFF2-40B4-BE49-F238E27FC236}">
                <a16:creationId xmlns:a16="http://schemas.microsoft.com/office/drawing/2014/main" id="{9B26F214-70B7-2E77-3A39-5DCF1B1C560B}"/>
              </a:ext>
            </a:extLst>
          </p:cNvPr>
          <p:cNvSpPr/>
          <p:nvPr/>
        </p:nvSpPr>
        <p:spPr>
          <a:xfrm>
            <a:off x="280714" y="1413454"/>
            <a:ext cx="2112098" cy="603691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AQA GCSE RE – Specification A</a:t>
            </a:r>
            <a:endParaRPr lang="en-GB" b="1" dirty="0"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505C7B9B-C725-C087-D4A8-811794D8D8A3}"/>
              </a:ext>
            </a:extLst>
          </p:cNvPr>
          <p:cNvSpPr txBox="1"/>
          <p:nvPr/>
        </p:nvSpPr>
        <p:spPr>
          <a:xfrm>
            <a:off x="130099" y="203053"/>
            <a:ext cx="1201817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b="1" u="sng" dirty="0">
                <a:solidFill>
                  <a:srgbClr val="7030A0"/>
                </a:solidFill>
              </a:rPr>
              <a:t>A-Levels: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050" b="1" dirty="0">
                <a:solidFill>
                  <a:srgbClr val="7030A0"/>
                </a:solidFill>
              </a:rPr>
              <a:t>Religious Studies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050" b="1" dirty="0">
                <a:solidFill>
                  <a:srgbClr val="7030A0"/>
                </a:solidFill>
              </a:rPr>
              <a:t>Sociology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050" b="1" dirty="0">
                <a:solidFill>
                  <a:srgbClr val="7030A0"/>
                </a:solidFill>
              </a:rPr>
              <a:t>Psychology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050" b="1" dirty="0">
                <a:solidFill>
                  <a:srgbClr val="7030A0"/>
                </a:solidFill>
              </a:rPr>
              <a:t>Law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143A8A-AFF3-6F50-59BA-B1C976A449F9}"/>
              </a:ext>
            </a:extLst>
          </p:cNvPr>
          <p:cNvSpPr txBox="1"/>
          <p:nvPr/>
        </p:nvSpPr>
        <p:spPr>
          <a:xfrm>
            <a:off x="2260048" y="497049"/>
            <a:ext cx="16450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solidFill>
                  <a:schemeClr val="accent1">
                    <a:lumMod val="50000"/>
                  </a:schemeClr>
                </a:solidFill>
              </a:rPr>
              <a:t>REVISION.</a:t>
            </a:r>
          </a:p>
          <a:p>
            <a:pPr algn="ctr"/>
            <a:r>
              <a:rPr lang="en-GB" sz="1200" b="1" dirty="0">
                <a:solidFill>
                  <a:schemeClr val="accent1">
                    <a:lumMod val="50000"/>
                  </a:schemeClr>
                </a:solidFill>
              </a:rPr>
              <a:t>GCSE EXAM PAPER 1</a:t>
            </a:r>
          </a:p>
          <a:p>
            <a:pPr algn="ctr"/>
            <a:r>
              <a:rPr lang="en-GB" sz="1200" b="1" dirty="0">
                <a:solidFill>
                  <a:schemeClr val="accent1">
                    <a:lumMod val="50000"/>
                  </a:schemeClr>
                </a:solidFill>
              </a:rPr>
              <a:t>GCSE EXAM PAPER 2</a:t>
            </a:r>
          </a:p>
        </p:txBody>
      </p:sp>
    </p:spTree>
    <p:extLst>
      <p:ext uri="{BB962C8B-B14F-4D97-AF65-F5344CB8AC3E}">
        <p14:creationId xmlns:p14="http://schemas.microsoft.com/office/powerpoint/2010/main" val="27638558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1666</TotalTime>
  <Words>568</Words>
  <Application>Microsoft Office PowerPoint</Application>
  <PresentationFormat>On-screen Show (4:3)</PresentationFormat>
  <Paragraphs>142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Ebrima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Miss Binns</dc:creator>
  <cp:lastModifiedBy>Mrs R Brew</cp:lastModifiedBy>
  <cp:revision>60</cp:revision>
  <cp:lastPrinted>2022-08-31T15:36:04Z</cp:lastPrinted>
  <dcterms:created xsi:type="dcterms:W3CDTF">2019-10-13T13:55:26Z</dcterms:created>
  <dcterms:modified xsi:type="dcterms:W3CDTF">2026-06-18T11:48:23Z</dcterms:modified>
</cp:coreProperties>
</file>