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4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0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5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0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8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1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0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D251-0823-47C9-9243-43809DC274C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4733-E941-4F0C-9B37-163D385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3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F3CE-14EC-4A51-AE7C-25419F7C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522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OCR GCSE Media Studies</a:t>
            </a:r>
            <a:br>
              <a:rPr lang="en-GB" dirty="0"/>
            </a:br>
            <a:r>
              <a:rPr lang="en-GB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7256-06D3-4676-8B30-9DDE2E28E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748" y="1825625"/>
            <a:ext cx="2656088" cy="4351338"/>
          </a:xfr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b="1" dirty="0">
                <a:latin typeface="+mj-lt"/>
              </a:rPr>
              <a:t>Component 1 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Television and Promoting Media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(1 Hour 45 Minutes)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70 Marks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9 Questions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latin typeface="+mj-lt"/>
              </a:rPr>
              <a:t>Section A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Television: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‘Vigil’ and ‘The Avengers’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latin typeface="+mj-lt"/>
              </a:rPr>
              <a:t>Section B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Promoting Media: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‘The Lego Movie’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EB0A2-B93B-482D-BE8F-7ED89E0B9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8842" y="1825625"/>
            <a:ext cx="2646316" cy="43513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b="1" dirty="0">
                <a:latin typeface="+mj-lt"/>
              </a:rPr>
              <a:t>Component 2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Music and News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(1 Hour 15 Minutes)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70 Marks</a:t>
            </a:r>
          </a:p>
          <a:p>
            <a:pPr marL="0" indent="0" algn="ctr">
              <a:buNone/>
            </a:pPr>
            <a:r>
              <a:rPr lang="en-GB" b="1" dirty="0">
                <a:latin typeface="+mj-lt"/>
              </a:rPr>
              <a:t>10 Questions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latin typeface="+mj-lt"/>
              </a:rPr>
              <a:t>Section A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Music: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Study two music videos;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‘Mojo’ magazine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latin typeface="+mj-lt"/>
              </a:rPr>
              <a:t>Section B: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Newspapers: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‘The Observer’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78D0E1-0A6B-4462-BA66-FF430C3141BE}"/>
              </a:ext>
            </a:extLst>
          </p:cNvPr>
          <p:cNvSpPr txBox="1">
            <a:spLocks/>
          </p:cNvSpPr>
          <p:nvPr/>
        </p:nvSpPr>
        <p:spPr>
          <a:xfrm>
            <a:off x="6195164" y="1825625"/>
            <a:ext cx="2656088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500" b="1" dirty="0">
                <a:latin typeface="+mj-lt"/>
              </a:rPr>
              <a:t>Component 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00" b="1" dirty="0">
                <a:latin typeface="+mj-lt"/>
              </a:rPr>
              <a:t>Creating Media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00" b="1" dirty="0">
                <a:latin typeface="+mj-lt"/>
              </a:rPr>
              <a:t>30% of your grade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5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5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latin typeface="+mj-lt"/>
              </a:rPr>
              <a:t>Completion of brief set by exam board. This will be completed in HT5 and HT6 of Year 10.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A6099-5F94-49AD-AC45-7A524911A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0" t="39569" r="58163" b="24876"/>
          <a:stretch/>
        </p:blipFill>
        <p:spPr>
          <a:xfrm>
            <a:off x="2146393" y="3429000"/>
            <a:ext cx="569166" cy="637466"/>
          </a:xfrm>
          <a:prstGeom prst="rect">
            <a:avLst/>
          </a:prstGeom>
        </p:spPr>
      </p:pic>
      <p:pic>
        <p:nvPicPr>
          <p:cNvPr id="1026" name="Picture 2" descr="The Lego Movie (franchise) | Warner Bros. Entertainment Wiki | Fandom">
            <a:extLst>
              <a:ext uri="{FF2B5EF4-FFF2-40B4-BE49-F238E27FC236}">
                <a16:creationId xmlns:a16="http://schemas.microsoft.com/office/drawing/2014/main" id="{0CAD1D72-182A-4BFB-B891-AEE95B13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75" y="5158305"/>
            <a:ext cx="881911" cy="6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BA828-6365-4CF6-A592-001266548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53" t="40295" r="57449" b="25419"/>
          <a:stretch/>
        </p:blipFill>
        <p:spPr>
          <a:xfrm>
            <a:off x="4315409" y="3569074"/>
            <a:ext cx="513182" cy="49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0A916-08DC-48B1-98FA-2017F9990D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98" t="40839" r="59388" b="25782"/>
          <a:stretch/>
        </p:blipFill>
        <p:spPr>
          <a:xfrm>
            <a:off x="7085911" y="4433883"/>
            <a:ext cx="873101" cy="1043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29BA22-0D45-43BA-AB84-77C916602E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74" t="41019" r="58163" b="25783"/>
          <a:stretch/>
        </p:blipFill>
        <p:spPr>
          <a:xfrm>
            <a:off x="7522461" y="174770"/>
            <a:ext cx="1451582" cy="14760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70961-9B8D-4231-92CE-62EBC8E790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73" t="40476" r="56087" b="23731"/>
          <a:stretch/>
        </p:blipFill>
        <p:spPr>
          <a:xfrm>
            <a:off x="169957" y="150522"/>
            <a:ext cx="1564456" cy="1540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8BFD06-9844-46D2-9C8D-57A8F4A3E4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73" t="40658" r="56837" b="25238"/>
          <a:stretch/>
        </p:blipFill>
        <p:spPr>
          <a:xfrm>
            <a:off x="4828591" y="4955476"/>
            <a:ext cx="636982" cy="620602"/>
          </a:xfrm>
          <a:prstGeom prst="rect">
            <a:avLst/>
          </a:prstGeom>
        </p:spPr>
      </p:pic>
      <p:pic>
        <p:nvPicPr>
          <p:cNvPr id="1028" name="Picture 4" descr="File:The Observer 2018.svg - Wikimedia Commons">
            <a:extLst>
              <a:ext uri="{FF2B5EF4-FFF2-40B4-BE49-F238E27FC236}">
                <a16:creationId xmlns:a16="http://schemas.microsoft.com/office/drawing/2014/main" id="{C6ACD29D-21EC-4542-8669-A1D3D204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04" y="5836226"/>
            <a:ext cx="1335402" cy="21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nt/Masthead - Typography Analysis | nickycoalesasmedia">
            <a:extLst>
              <a:ext uri="{FF2B5EF4-FFF2-40B4-BE49-F238E27FC236}">
                <a16:creationId xmlns:a16="http://schemas.microsoft.com/office/drawing/2014/main" id="{6700291C-8773-44E8-A9BA-789BB42A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05" y="4445840"/>
            <a:ext cx="642257" cy="2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BCC5090-50C9-4832-A173-9139B930518E}"/>
              </a:ext>
            </a:extLst>
          </p:cNvPr>
          <p:cNvSpPr/>
          <p:nvPr/>
        </p:nvSpPr>
        <p:spPr>
          <a:xfrm>
            <a:off x="3089235" y="4576585"/>
            <a:ext cx="2955926" cy="18518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6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042" y="-36689"/>
            <a:ext cx="576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7390"/>
            <a:r>
              <a:rPr lang="en-GB" sz="2400" b="1" dirty="0">
                <a:solidFill>
                  <a:prstClr val="black"/>
                </a:solidFill>
                <a:latin typeface="Candy Round BTN" panose="020F0604020102040306" pitchFamily="34" charset="0"/>
                <a:cs typeface="Arial" panose="020B0604020202020204" pitchFamily="34" charset="0"/>
              </a:rPr>
              <a:t>Learning Journey: </a:t>
            </a:r>
          </a:p>
          <a:p>
            <a:pPr algn="ctr" defTabSz="237390"/>
            <a:r>
              <a:rPr lang="en-GB" sz="2400" b="1" dirty="0">
                <a:solidFill>
                  <a:prstClr val="black"/>
                </a:solidFill>
                <a:latin typeface="Candy Round BTN" panose="020F0604020102040306" pitchFamily="34" charset="0"/>
                <a:cs typeface="Arial" panose="020B0604020202020204" pitchFamily="34" charset="0"/>
              </a:rPr>
              <a:t>Year 11 Newspapers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348" y="6303070"/>
            <a:ext cx="5692319" cy="426239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F2C3B58-211A-4C78-BC41-FDE9A8AE8645}"/>
              </a:ext>
            </a:extLst>
          </p:cNvPr>
          <p:cNvSpPr/>
          <p:nvPr/>
        </p:nvSpPr>
        <p:spPr>
          <a:xfrm>
            <a:off x="66143" y="103757"/>
            <a:ext cx="2874899" cy="1809019"/>
          </a:xfrm>
          <a:prstGeom prst="cloudCallout">
            <a:avLst>
              <a:gd name="adj1" fmla="val -42578"/>
              <a:gd name="adj2" fmla="val 588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2000" b="1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Big Idea: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“I have opened newspapers and read incredible lies”</a:t>
            </a:r>
            <a:endParaRPr lang="en-GB" sz="1600" b="1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BEC5E-8353-495C-A0FE-CDFA342BF014}"/>
              </a:ext>
            </a:extLst>
          </p:cNvPr>
          <p:cNvSpPr/>
          <p:nvPr/>
        </p:nvSpPr>
        <p:spPr>
          <a:xfrm>
            <a:off x="145531" y="2183725"/>
            <a:ext cx="2775948" cy="44730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b="1" dirty="0">
                <a:latin typeface="+mj-lt"/>
              </a:rPr>
              <a:t>What are we learning?</a:t>
            </a:r>
          </a:p>
          <a:p>
            <a:pPr lvl="0">
              <a:spcAft>
                <a:spcPts val="800"/>
              </a:spcAft>
              <a:defRPr/>
            </a:pPr>
            <a:r>
              <a:rPr lang="en-GB" sz="1600" dirty="0">
                <a:latin typeface="+mj-lt"/>
              </a:rPr>
              <a:t>This half term we will be studying the newspaper industry</a:t>
            </a:r>
          </a:p>
          <a:p>
            <a:pPr lvl="0">
              <a:spcAft>
                <a:spcPts val="800"/>
              </a:spcAft>
              <a:defRPr/>
            </a:pPr>
            <a:r>
              <a:rPr lang="en-GB" sz="1600" dirty="0">
                <a:latin typeface="+mj-lt"/>
              </a:rPr>
              <a:t>We will study The Observer newspaper. An in depth study of: 2 contemporary front covers, 3 historical covers, online and social media.</a:t>
            </a:r>
          </a:p>
          <a:p>
            <a:pPr lvl="0">
              <a:spcAft>
                <a:spcPts val="800"/>
              </a:spcAft>
              <a:defRPr/>
            </a:pPr>
            <a:r>
              <a:rPr lang="en-GB" sz="1600" dirty="0">
                <a:latin typeface="+mj-lt"/>
              </a:rPr>
              <a:t>We will explore industry, audience, media language and representation, context</a:t>
            </a:r>
          </a:p>
          <a:p>
            <a:pPr lvl="0">
              <a:spcAft>
                <a:spcPts val="800"/>
              </a:spcAft>
              <a:defRPr/>
            </a:pPr>
            <a:r>
              <a:rPr lang="en-GB" sz="1600" dirty="0">
                <a:latin typeface="+mj-lt"/>
              </a:rPr>
              <a:t>We will practice exam questions ranging from one mark questions to essay questions.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64E5F-B14E-4564-961B-C264E56E7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6" t="40000" r="75375" b="21270"/>
          <a:stretch/>
        </p:blipFill>
        <p:spPr>
          <a:xfrm>
            <a:off x="2351952" y="2183725"/>
            <a:ext cx="533593" cy="608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ADF9F-3272-46F9-8174-5B5514962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2" t="30953" r="79082" b="31315"/>
          <a:stretch/>
        </p:blipFill>
        <p:spPr>
          <a:xfrm>
            <a:off x="2124085" y="422177"/>
            <a:ext cx="494663" cy="509357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2BA5395-0682-42AF-91B8-36667923B9E3}"/>
              </a:ext>
            </a:extLst>
          </p:cNvPr>
          <p:cNvSpPr/>
          <p:nvPr/>
        </p:nvSpPr>
        <p:spPr>
          <a:xfrm>
            <a:off x="2941042" y="615136"/>
            <a:ext cx="504654" cy="55506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A7B0AD-E915-4380-A0B0-8A22F8097E18}"/>
              </a:ext>
            </a:extLst>
          </p:cNvPr>
          <p:cNvSpPr txBox="1"/>
          <p:nvPr/>
        </p:nvSpPr>
        <p:spPr>
          <a:xfrm>
            <a:off x="3484001" y="886829"/>
            <a:ext cx="3909048" cy="5355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Introduction to newspapers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Overview of the ‘The Observer’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Historical context of ‘The Observer’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Set text study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Set text study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Formative assessment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WCF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Contemporary front cover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Contemporary front cover 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How newspapers have changed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The Observer website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The Observer website 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The Observer social media 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The Observer social media 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Exam question 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Summative assessment </a:t>
            </a:r>
          </a:p>
          <a:p>
            <a:pPr marL="342900" indent="-342900">
              <a:buAutoNum type="arabicParenR"/>
            </a:pPr>
            <a:r>
              <a:rPr lang="en-GB" sz="1900" dirty="0">
                <a:latin typeface="+mj-lt"/>
              </a:rPr>
              <a:t>WCF </a:t>
            </a:r>
          </a:p>
        </p:txBody>
      </p:sp>
      <p:pic>
        <p:nvPicPr>
          <p:cNvPr id="1034" name="Picture 10" descr="The Observer readership, and facts » Newsworks">
            <a:extLst>
              <a:ext uri="{FF2B5EF4-FFF2-40B4-BE49-F238E27FC236}">
                <a16:creationId xmlns:a16="http://schemas.microsoft.com/office/drawing/2014/main" id="{CA168953-0776-4B4F-82BA-4CE5E2D4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04" y="952326"/>
            <a:ext cx="1498424" cy="6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77765-3A24-434F-B267-F149ED7E1C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57" t="14117" r="33367" b="8730"/>
          <a:stretch/>
        </p:blipFill>
        <p:spPr>
          <a:xfrm>
            <a:off x="7543404" y="1878272"/>
            <a:ext cx="1386906" cy="1766331"/>
          </a:xfrm>
          <a:prstGeom prst="rect">
            <a:avLst/>
          </a:prstGeom>
        </p:spPr>
      </p:pic>
      <p:pic>
        <p:nvPicPr>
          <p:cNvPr id="1036" name="Picture 12" descr="The Observer Newspaper Front Page (UK) for 12 June 2022">
            <a:extLst>
              <a:ext uri="{FF2B5EF4-FFF2-40B4-BE49-F238E27FC236}">
                <a16:creationId xmlns:a16="http://schemas.microsoft.com/office/drawing/2014/main" id="{E27850B1-2197-4E8A-A259-D62D5E25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12" y="3996578"/>
            <a:ext cx="1391869" cy="17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B011ED-C115-42E5-B518-CB09BABEB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56591"/>
              </p:ext>
            </p:extLst>
          </p:nvPr>
        </p:nvGraphicFramePr>
        <p:xfrm>
          <a:off x="139442" y="80679"/>
          <a:ext cx="4404048" cy="199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48">
                  <a:extLst>
                    <a:ext uri="{9D8B030D-6E8A-4147-A177-3AD203B41FA5}">
                      <a16:colId xmlns:a16="http://schemas.microsoft.com/office/drawing/2014/main" val="3339475154"/>
                    </a:ext>
                  </a:extLst>
                </a:gridCol>
              </a:tblGrid>
              <a:tr h="2971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Newspaper Conventions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87830"/>
                  </a:ext>
                </a:extLst>
              </a:tr>
              <a:tr h="5097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Headline</a:t>
                      </a:r>
                      <a:r>
                        <a:rPr lang="en-GB" sz="1200" dirty="0"/>
                        <a:t> a short, attention-grabbing phrase printed in large type at the top of a news story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74003"/>
                  </a:ext>
                </a:extLst>
              </a:tr>
              <a:tr h="42477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Standfirst</a:t>
                      </a:r>
                      <a:r>
                        <a:rPr lang="en-GB" sz="1200" dirty="0">
                          <a:latin typeface="+mj-lt"/>
                        </a:rPr>
                        <a:t>: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introductory paragraph in an article, printed in larger or bolder type or in capitals, which summarises the article.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2505"/>
                  </a:ext>
                </a:extLst>
              </a:tr>
              <a:tr h="3445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Photo</a:t>
                      </a:r>
                      <a:r>
                        <a:rPr lang="en-GB" sz="1200" b="0" dirty="0">
                          <a:latin typeface="+mj-lt"/>
                        </a:rPr>
                        <a:t>: Accompanies the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4838"/>
                  </a:ext>
                </a:extLst>
              </a:tr>
              <a:tr h="3445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j-lt"/>
                        </a:rPr>
                        <a:t>Caption: A brief text accompanying a photograph to provide context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384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CCF291-AFD6-407B-8E1D-7E170990A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51633"/>
              </p:ext>
            </p:extLst>
          </p:nvPr>
        </p:nvGraphicFramePr>
        <p:xfrm>
          <a:off x="139440" y="4810050"/>
          <a:ext cx="4404049" cy="200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49">
                  <a:extLst>
                    <a:ext uri="{9D8B030D-6E8A-4147-A177-3AD203B41FA5}">
                      <a16:colId xmlns:a16="http://schemas.microsoft.com/office/drawing/2014/main" val="4092644927"/>
                    </a:ext>
                  </a:extLst>
                </a:gridCol>
              </a:tblGrid>
              <a:tr h="3631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Observer Online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756113"/>
                  </a:ext>
                </a:extLst>
              </a:tr>
              <a:tr h="38118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Positives: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Free, updated all the time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accessible on many platforms (convergence) 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24/7in any part of the world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Interactive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04190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Negatives: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Difficult to regulate 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Limited to the ‘look’ of that social media 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Need internet connection/data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Fake news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307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62AAD5-0193-4134-9D7A-112DD8D15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29336"/>
              </p:ext>
            </p:extLst>
          </p:nvPr>
        </p:nvGraphicFramePr>
        <p:xfrm>
          <a:off x="4683474" y="3308912"/>
          <a:ext cx="2270980" cy="341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980">
                  <a:extLst>
                    <a:ext uri="{9D8B030D-6E8A-4147-A177-3AD203B41FA5}">
                      <a16:colId xmlns:a16="http://schemas.microsoft.com/office/drawing/2014/main" val="4100527358"/>
                    </a:ext>
                  </a:extLst>
                </a:gridCol>
              </a:tblGrid>
              <a:tr h="42817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1960s Covers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05491"/>
                  </a:ext>
                </a:extLst>
              </a:tr>
              <a:tr h="42817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Male/female representation unequal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896709"/>
                  </a:ext>
                </a:extLst>
              </a:tr>
              <a:tr h="739033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Marriage/divorce not common (inter racial marriage on cover and divorce allowed)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01019"/>
                  </a:ext>
                </a:extLst>
              </a:tr>
              <a:tr h="52788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Multiculturalism – lack of non BAME events or stories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8025"/>
                  </a:ext>
                </a:extLst>
              </a:tr>
              <a:tr h="52788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Cold war/nuclear threat references in stories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0209"/>
                  </a:ext>
                </a:extLst>
              </a:tr>
              <a:tr h="739033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Union strike actions common and lots of coverage of this with industrial reporter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754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97A4B8-7691-4AD1-AB6D-901514725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33864"/>
              </p:ext>
            </p:extLst>
          </p:nvPr>
        </p:nvGraphicFramePr>
        <p:xfrm>
          <a:off x="139441" y="2001415"/>
          <a:ext cx="4404049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49">
                  <a:extLst>
                    <a:ext uri="{9D8B030D-6E8A-4147-A177-3AD203B41FA5}">
                      <a16:colId xmlns:a16="http://schemas.microsoft.com/office/drawing/2014/main" val="372090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Media Industries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9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Ownership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: Guardian Media Group, owned by The Scott Trust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2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Scott Trust Values: </a:t>
                      </a: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liberal tradition – rights of the individual; democracy; internationalism; progress of society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Funding: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circulation, paywalls, membership, print and online advertising; sponsored content, events, 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5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Regulation: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ISPO or IMPRESS but the Observer/Guardian has not signed up to either, preferring to be self regulating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2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Freedom of the Press: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not censored or controlled by the state to provide democratic freedom of expression. Newspapers being regulated was after Leveson inquiry after phone hacking scandal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849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2B2029-ADF3-47E3-9330-E2A0ED9F4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11360"/>
              </p:ext>
            </p:extLst>
          </p:nvPr>
        </p:nvGraphicFramePr>
        <p:xfrm>
          <a:off x="7064891" y="3281151"/>
          <a:ext cx="205010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105">
                  <a:extLst>
                    <a:ext uri="{9D8B030D-6E8A-4147-A177-3AD203B41FA5}">
                      <a16:colId xmlns:a16="http://schemas.microsoft.com/office/drawing/2014/main" val="2343319804"/>
                    </a:ext>
                  </a:extLst>
                </a:gridCol>
              </a:tblGrid>
              <a:tr h="256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Target Audience: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39238"/>
                  </a:ext>
                </a:extLst>
              </a:tr>
              <a:tr h="597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Demographic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ABC1 – people in good jobs who have more disposable income to buy nicer things go on holidays/trips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81178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More male readers of print</a:t>
                      </a: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Equal male/female readers online and social 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38622"/>
                  </a:ext>
                </a:extLst>
              </a:tr>
              <a:tr h="982414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Appeal: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Interested in politics/international and national news/hard news</a:t>
                      </a:r>
                    </a:p>
                    <a:p>
                      <a:endParaRPr lang="en-GB" sz="1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Like the magazine inside – has sport/cooking/reviews/fashion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62617"/>
                  </a:ext>
                </a:extLst>
              </a:tr>
            </a:tbl>
          </a:graphicData>
        </a:graphic>
      </p:graphicFrame>
      <p:pic>
        <p:nvPicPr>
          <p:cNvPr id="9" name="Picture 10" descr="The Observer readership, and facts » Newsworks">
            <a:extLst>
              <a:ext uri="{FF2B5EF4-FFF2-40B4-BE49-F238E27FC236}">
                <a16:creationId xmlns:a16="http://schemas.microsoft.com/office/drawing/2014/main" id="{98AC4F7A-4AFD-4149-B523-1A1112EB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74" y="0"/>
            <a:ext cx="1916289" cy="8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CE7E2-6015-4A9D-B19F-C7610000B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64" y="3318727"/>
            <a:ext cx="375230" cy="375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BF4C9-C17B-4004-AC43-419AC8B4F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860" y="4872319"/>
            <a:ext cx="441649" cy="441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7AC43-84EC-437C-B984-7D460D6C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734" y="4810050"/>
            <a:ext cx="623596" cy="62359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7AA6FD-C10A-4D0D-92C0-C11B01E2C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95257"/>
              </p:ext>
            </p:extLst>
          </p:nvPr>
        </p:nvGraphicFramePr>
        <p:xfrm>
          <a:off x="4683474" y="809203"/>
          <a:ext cx="432108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65">
                  <a:extLst>
                    <a:ext uri="{9D8B030D-6E8A-4147-A177-3AD203B41FA5}">
                      <a16:colId xmlns:a16="http://schemas.microsoft.com/office/drawing/2014/main" val="2087700897"/>
                    </a:ext>
                  </a:extLst>
                </a:gridCol>
                <a:gridCol w="2989021">
                  <a:extLst>
                    <a:ext uri="{9D8B030D-6E8A-4147-A177-3AD203B41FA5}">
                      <a16:colId xmlns:a16="http://schemas.microsoft.com/office/drawing/2014/main" val="7832192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Uses and Gratification Theory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(PIES)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7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Personal Identity: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Connotes a certain type of social attitude and political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4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Information and Education: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Newspapers offer a sense of knowing what is going on in the world.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1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Entertainment: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May take the form of humour </a:t>
                      </a:r>
                      <a:r>
                        <a:rPr lang="en-GB" sz="1200" b="0" kern="1200" dirty="0" err="1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e.g</a:t>
                      </a: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 headlines, cartoons, opinion articles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5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Social Interaction:</a:t>
                      </a:r>
                      <a:endParaRPr lang="en-GB" sz="1200" dirty="0">
                        <a:latin typeface="+mj-lt"/>
                      </a:endParaRP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Stories and opinions to readers that may form the basis of conversation. Responding to social media or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3640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DF8FA3D-382B-41FC-BE19-E8A24AA4D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943" y="273208"/>
            <a:ext cx="893134" cy="8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15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8f6a83-3419-4780-9e34-6aa062b2de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3884CC62B71489964C56AD831CF22" ma:contentTypeVersion="16" ma:contentTypeDescription="Create a new document." ma:contentTypeScope="" ma:versionID="c4bfcaeecb4b4cf36adbe908646fa3d7">
  <xsd:schema xmlns:xsd="http://www.w3.org/2001/XMLSchema" xmlns:xs="http://www.w3.org/2001/XMLSchema" xmlns:p="http://schemas.microsoft.com/office/2006/metadata/properties" xmlns:ns3="818f6a83-3419-4780-9e34-6aa062b2de72" xmlns:ns4="b6851212-001a-4c42-b533-755de339061f" targetNamespace="http://schemas.microsoft.com/office/2006/metadata/properties" ma:root="true" ma:fieldsID="4098bcd12afebd3aad85c28065cb0547" ns3:_="" ns4:_="">
    <xsd:import namespace="818f6a83-3419-4780-9e34-6aa062b2de72"/>
    <xsd:import namespace="b6851212-001a-4c42-b533-755de339061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f6a83-3419-4780-9e34-6aa062b2de7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51212-001a-4c42-b533-755de339061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B2DBE-618C-4C17-8986-FD4D1535D8AC}">
  <ds:schemaRefs>
    <ds:schemaRef ds:uri="http://schemas.microsoft.com/office/infopath/2007/PartnerControls"/>
    <ds:schemaRef ds:uri="http://purl.org/dc/elements/1.1/"/>
    <ds:schemaRef ds:uri="b6851212-001a-4c42-b533-755de339061f"/>
    <ds:schemaRef ds:uri="818f6a83-3419-4780-9e34-6aa062b2de7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387BC4-9CC0-46DD-B3D1-F8EAFBAA3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313FD-8139-4AC0-AFF2-230D68617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f6a83-3419-4780-9e34-6aa062b2de72"/>
    <ds:schemaRef ds:uri="b6851212-001a-4c42-b533-755de3390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658</Words>
  <Application>Microsoft Office PowerPoint</Application>
  <PresentationFormat>On-screen Show 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Candy Round BTN</vt:lpstr>
      <vt:lpstr>2_Office Theme</vt:lpstr>
      <vt:lpstr>OCR GCSE Media Studies Course Overview</vt:lpstr>
      <vt:lpstr>PowerPoint Presentation</vt:lpstr>
      <vt:lpstr>PowerPoint Presentation</vt:lpstr>
    </vt:vector>
  </TitlesOfParts>
  <Company>Shuttleworth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Miss. S Phillips</dc:creator>
  <cp:lastModifiedBy>Mr. R Hinchliffe</cp:lastModifiedBy>
  <cp:revision>71</cp:revision>
  <dcterms:created xsi:type="dcterms:W3CDTF">2021-06-18T07:54:32Z</dcterms:created>
  <dcterms:modified xsi:type="dcterms:W3CDTF">2025-09-12T06:08:32Z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0x0101004153884CC62B71489964C56AD831CF22</vt:lpwstr>
  </property>
</Properties>
</file>